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257" r:id="rId3"/>
    <p:sldId id="260" r:id="rId4"/>
    <p:sldId id="258" r:id="rId5"/>
    <p:sldId id="259" r:id="rId6"/>
    <p:sldId id="261" r:id="rId7"/>
    <p:sldId id="262" r:id="rId8"/>
    <p:sldId id="263" r:id="rId9"/>
    <p:sldId id="264" r:id="rId10"/>
    <p:sldId id="265" r:id="rId11"/>
    <p:sldId id="266" r:id="rId12"/>
    <p:sldId id="267" r:id="rId13"/>
    <p:sldId id="268" r:id="rId14"/>
    <p:sldId id="269" r:id="rId15"/>
    <p:sldId id="271" r:id="rId16"/>
    <p:sldId id="278" r:id="rId17"/>
    <p:sldId id="279" r:id="rId18"/>
    <p:sldId id="273" r:id="rId19"/>
    <p:sldId id="272" r:id="rId20"/>
    <p:sldId id="274" r:id="rId21"/>
    <p:sldId id="275" r:id="rId22"/>
    <p:sldId id="276" r:id="rId23"/>
    <p:sldId id="277" r:id="rId24"/>
    <p:sldId id="28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810" autoAdjust="0"/>
  </p:normalViewPr>
  <p:slideViewPr>
    <p:cSldViewPr snapToGrid="0">
      <p:cViewPr>
        <p:scale>
          <a:sx n="75" d="100"/>
          <a:sy n="75" d="100"/>
        </p:scale>
        <p:origin x="-946" y="-18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4EB1C26-35A4-4CDA-A8CC-C935DE40E167}" type="datetimeFigureOut">
              <a:rPr lang="tr-TR" smtClean="0"/>
              <a:t>24.05.2022</a:t>
            </a:fld>
            <a:endParaRPr lang="tr-TR"/>
          </a:p>
        </p:txBody>
      </p:sp>
      <p:sp>
        <p:nvSpPr>
          <p:cNvPr id="4" name="Slayt Görüntüsü Yer Tutucusu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9C52F25-339F-495A-81F6-668E00B1A562}" type="slidenum">
              <a:rPr lang="tr-TR" smtClean="0"/>
              <a:t>‹#›</a:t>
            </a:fld>
            <a:endParaRPr lang="tr-TR"/>
          </a:p>
        </p:txBody>
      </p:sp>
    </p:spTree>
    <p:extLst>
      <p:ext uri="{BB962C8B-B14F-4D97-AF65-F5344CB8AC3E}">
        <p14:creationId xmlns:p14="http://schemas.microsoft.com/office/powerpoint/2010/main" val="2667587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smtClean="0"/>
              <a:t>Denizdeki tüm yolculuklarda haberleşme büyük önem taşır hem seyir</a:t>
            </a:r>
            <a:r>
              <a:rPr lang="tr-TR" baseline="0" dirty="0" smtClean="0"/>
              <a:t> halindeki hem de çevredeki teknelerin güvenliği açısından sürekli iletişim halinde olmalılar bu iletişim açık ve net bir dille olmalı . Bu yüzden </a:t>
            </a:r>
            <a:r>
              <a:rPr lang="tr-TR" baseline="0" dirty="0" err="1" smtClean="0"/>
              <a:t>uluslarası</a:t>
            </a:r>
            <a:r>
              <a:rPr lang="tr-TR" baseline="0" dirty="0" smtClean="0"/>
              <a:t> anlaşmalarla bu yöntemler belirlenmiş ve bütün denizciler de bu yöntemlerle iletişim sağlamak zorunda.</a:t>
            </a:r>
            <a:endParaRPr lang="tr-TR" dirty="0"/>
          </a:p>
        </p:txBody>
      </p:sp>
      <p:sp>
        <p:nvSpPr>
          <p:cNvPr id="4" name="Slayt Numarası Yer Tutucusu 3"/>
          <p:cNvSpPr>
            <a:spLocks noGrp="1"/>
          </p:cNvSpPr>
          <p:nvPr>
            <p:ph type="sldNum" sz="quarter" idx="10"/>
          </p:nvPr>
        </p:nvSpPr>
        <p:spPr/>
        <p:txBody>
          <a:bodyPr/>
          <a:lstStyle/>
          <a:p>
            <a:fld id="{89C52F25-339F-495A-81F6-668E00B1A562}" type="slidenum">
              <a:rPr lang="tr-TR" smtClean="0"/>
              <a:t>2</a:t>
            </a:fld>
            <a:endParaRPr lang="tr-TR"/>
          </a:p>
        </p:txBody>
      </p:sp>
    </p:spTree>
    <p:extLst>
      <p:ext uri="{BB962C8B-B14F-4D97-AF65-F5344CB8AC3E}">
        <p14:creationId xmlns:p14="http://schemas.microsoft.com/office/powerpoint/2010/main" val="3792116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smtClean="0"/>
              <a:t>Amaç</a:t>
            </a:r>
            <a:r>
              <a:rPr lang="tr-TR" baseline="0" dirty="0" smtClean="0"/>
              <a:t> aslında gemiden tekneye gemiden gemiye gemiden kıyıya kıyıdan gemiye iletişimin sürekliliğini sağlayarak yaşanabilecek tehlike ve riskleri minimuma indirmek</a:t>
            </a:r>
            <a:endParaRPr lang="tr-TR" dirty="0"/>
          </a:p>
        </p:txBody>
      </p:sp>
      <p:sp>
        <p:nvSpPr>
          <p:cNvPr id="4" name="Slayt Numarası Yer Tutucusu 3"/>
          <p:cNvSpPr>
            <a:spLocks noGrp="1"/>
          </p:cNvSpPr>
          <p:nvPr>
            <p:ph type="sldNum" sz="quarter" idx="10"/>
          </p:nvPr>
        </p:nvSpPr>
        <p:spPr/>
        <p:txBody>
          <a:bodyPr/>
          <a:lstStyle/>
          <a:p>
            <a:fld id="{89C52F25-339F-495A-81F6-668E00B1A562}" type="slidenum">
              <a:rPr lang="tr-TR" smtClean="0"/>
              <a:t>3</a:t>
            </a:fld>
            <a:endParaRPr lang="tr-TR"/>
          </a:p>
        </p:txBody>
      </p:sp>
    </p:spTree>
    <p:extLst>
      <p:ext uri="{BB962C8B-B14F-4D97-AF65-F5344CB8AC3E}">
        <p14:creationId xmlns:p14="http://schemas.microsoft.com/office/powerpoint/2010/main" val="1740632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smtClean="0"/>
              <a:t>Teknolojinin</a:t>
            </a:r>
            <a:r>
              <a:rPr lang="tr-TR" baseline="0" dirty="0" smtClean="0"/>
              <a:t> gelişmesiyle flamalar az kullanılsa da iletişim </a:t>
            </a:r>
            <a:r>
              <a:rPr lang="tr-TR" baseline="0" dirty="0" err="1" smtClean="0"/>
              <a:t>aletlerinininin</a:t>
            </a:r>
            <a:r>
              <a:rPr lang="tr-TR" baseline="0" dirty="0" smtClean="0"/>
              <a:t> çalışmadığı bir durum olursa bu yöntemi kullanacağından bilmekte fayda vardır.</a:t>
            </a:r>
            <a:endParaRPr lang="tr-TR" dirty="0"/>
          </a:p>
        </p:txBody>
      </p:sp>
      <p:sp>
        <p:nvSpPr>
          <p:cNvPr id="4" name="Slayt Numarası Yer Tutucusu 3"/>
          <p:cNvSpPr>
            <a:spLocks noGrp="1"/>
          </p:cNvSpPr>
          <p:nvPr>
            <p:ph type="sldNum" sz="quarter" idx="10"/>
          </p:nvPr>
        </p:nvSpPr>
        <p:spPr/>
        <p:txBody>
          <a:bodyPr/>
          <a:lstStyle/>
          <a:p>
            <a:fld id="{89C52F25-339F-495A-81F6-668E00B1A562}" type="slidenum">
              <a:rPr lang="tr-TR" smtClean="0"/>
              <a:t>5</a:t>
            </a:fld>
            <a:endParaRPr lang="tr-TR"/>
          </a:p>
        </p:txBody>
      </p:sp>
    </p:spTree>
    <p:extLst>
      <p:ext uri="{BB962C8B-B14F-4D97-AF65-F5344CB8AC3E}">
        <p14:creationId xmlns:p14="http://schemas.microsoft.com/office/powerpoint/2010/main" val="270827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9A6DCD2F-1A76-4029-9E1D-69905B65FD25}" type="datetimeFigureOut">
              <a:rPr lang="tr-TR" smtClean="0"/>
              <a:t>24.05.2022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485835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3918997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825014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454631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1358160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9A6DCD2F-1A76-4029-9E1D-69905B65FD25}" type="datetimeFigureOut">
              <a:rPr lang="tr-TR" smtClean="0"/>
              <a:t>24.05.2022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4299721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9A6DCD2F-1A76-4029-9E1D-69905B65FD25}" type="datetimeFigureOut">
              <a:rPr lang="tr-TR" smtClean="0"/>
              <a:t>24.05.2022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1901451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9A6DCD2F-1A76-4029-9E1D-69905B65FD25}" type="datetimeFigureOut">
              <a:rPr lang="tr-TR" smtClean="0"/>
              <a:t>24.05.2022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3062180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9A6DCD2F-1A76-4029-9E1D-69905B65FD25}" type="datetimeFigureOut">
              <a:rPr lang="tr-TR" smtClean="0"/>
              <a:t>24.05.2022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1895983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9A6DCD2F-1A76-4029-9E1D-69905B65FD25}" type="datetimeFigureOut">
              <a:rPr lang="tr-TR" smtClean="0"/>
              <a:t>24.05.2022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3985949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9A6DCD2F-1A76-4029-9E1D-69905B65FD25}" type="datetimeFigureOut">
              <a:rPr lang="tr-TR" smtClean="0"/>
              <a:t>24.05.2022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3813004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352870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913795" y="2912232"/>
            <a:ext cx="5107208" cy="287896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2912232"/>
            <a:ext cx="5095357" cy="287896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9A6DCD2F-1A76-4029-9E1D-69905B65FD25}" type="datetimeFigureOut">
              <a:rPr lang="tr-TR" smtClean="0"/>
              <a:t>24.05.2022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367320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9A6DCD2F-1A76-4029-9E1D-69905B65FD25}" type="datetimeFigureOut">
              <a:rPr lang="tr-TR" smtClean="0"/>
              <a:t>24.05.2022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801967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6DCD2F-1A76-4029-9E1D-69905B65FD25}" type="datetimeFigureOut">
              <a:rPr lang="tr-TR" smtClean="0"/>
              <a:t>24.05.2022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1849132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tr-TR"/>
              <a:t>Asıl başlık stilini düzenlemek için tıklayın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4142218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9A6DCD2F-1A76-4029-9E1D-69905B65FD25}" type="datetimeFigureOut">
              <a:rPr lang="tr-TR" smtClean="0"/>
              <a:t>24.05.2022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E4A24B3F-B018-48E6-BCD9-9A66FB26C323}" type="slidenum">
              <a:rPr lang="tr-TR" smtClean="0"/>
              <a:t>‹#›</a:t>
            </a:fld>
            <a:endParaRPr lang="tr-TR"/>
          </a:p>
        </p:txBody>
      </p:sp>
    </p:spTree>
    <p:extLst>
      <p:ext uri="{BB962C8B-B14F-4D97-AF65-F5344CB8AC3E}">
        <p14:creationId xmlns:p14="http://schemas.microsoft.com/office/powerpoint/2010/main" val="2901807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9A6DCD2F-1A76-4029-9E1D-69905B65FD25}" type="datetimeFigureOut">
              <a:rPr lang="tr-TR" smtClean="0"/>
              <a:t>24.05.2022</a:t>
            </a:fld>
            <a:endParaRPr lang="tr-TR"/>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E4A24B3F-B018-48E6-BCD9-9A66FB26C323}" type="slidenum">
              <a:rPr lang="tr-TR" smtClean="0"/>
              <a:t>‹#›</a:t>
            </a:fld>
            <a:endParaRPr lang="tr-TR"/>
          </a:p>
        </p:txBody>
      </p:sp>
    </p:spTree>
    <p:extLst>
      <p:ext uri="{BB962C8B-B14F-4D97-AF65-F5344CB8AC3E}">
        <p14:creationId xmlns:p14="http://schemas.microsoft.com/office/powerpoint/2010/main" val="138193140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70068059-9097-4F05-BA38-CDD7DBF7737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E164A015-EDB3-4688-8B77-9255305411E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4551035"/>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E541643D-BB45-1D33-CE66-93FB248E53CF}"/>
              </a:ext>
            </a:extLst>
          </p:cNvPr>
          <p:cNvSpPr>
            <a:spLocks noGrp="1"/>
          </p:cNvSpPr>
          <p:nvPr>
            <p:ph type="ctrTitle"/>
          </p:nvPr>
        </p:nvSpPr>
        <p:spPr>
          <a:xfrm>
            <a:off x="913794" y="643467"/>
            <a:ext cx="9600217" cy="3585834"/>
          </a:xfrm>
        </p:spPr>
        <p:txBody>
          <a:bodyPr>
            <a:normAutofit/>
          </a:bodyPr>
          <a:lstStyle/>
          <a:p>
            <a:pPr algn="l"/>
            <a:r>
              <a:rPr lang="tr-TR" sz="6100"/>
              <a:t>Denizde Haberleşme ve Akustik Dalgalar		</a:t>
            </a:r>
          </a:p>
        </p:txBody>
      </p:sp>
      <p:sp>
        <p:nvSpPr>
          <p:cNvPr id="3" name="Alt Başlık 2">
            <a:extLst>
              <a:ext uri="{FF2B5EF4-FFF2-40B4-BE49-F238E27FC236}">
                <a16:creationId xmlns:a16="http://schemas.microsoft.com/office/drawing/2014/main" xmlns="" id="{044BDE7D-C757-D5E7-2C60-E0819A3779C5}"/>
              </a:ext>
            </a:extLst>
          </p:cNvPr>
          <p:cNvSpPr>
            <a:spLocks noGrp="1"/>
          </p:cNvSpPr>
          <p:nvPr>
            <p:ph type="subTitle" idx="1"/>
          </p:nvPr>
        </p:nvSpPr>
        <p:spPr>
          <a:xfrm>
            <a:off x="913794" y="4872767"/>
            <a:ext cx="9600217" cy="1424165"/>
          </a:xfrm>
        </p:spPr>
        <p:txBody>
          <a:bodyPr>
            <a:normAutofit/>
          </a:bodyPr>
          <a:lstStyle/>
          <a:p>
            <a:pPr algn="l"/>
            <a:r>
              <a:rPr lang="tr-TR" sz="3200"/>
              <a:t>Burak Berk Keskin 193405041</a:t>
            </a:r>
          </a:p>
          <a:p>
            <a:pPr algn="l"/>
            <a:r>
              <a:rPr lang="tr-TR" sz="3200"/>
              <a:t>Emre ERTÜRK 193405024</a:t>
            </a:r>
          </a:p>
          <a:p>
            <a:pPr algn="l"/>
            <a:endParaRPr lang="tr-TR" sz="3200"/>
          </a:p>
        </p:txBody>
      </p:sp>
    </p:spTree>
    <p:extLst>
      <p:ext uri="{BB962C8B-B14F-4D97-AF65-F5344CB8AC3E}">
        <p14:creationId xmlns:p14="http://schemas.microsoft.com/office/powerpoint/2010/main" val="18420910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C54C4478-AD3B-17C4-1722-FD8168919611}"/>
              </a:ext>
            </a:extLst>
          </p:cNvPr>
          <p:cNvSpPr>
            <a:spLocks noGrp="1"/>
          </p:cNvSpPr>
          <p:nvPr>
            <p:ph type="title"/>
          </p:nvPr>
        </p:nvSpPr>
        <p:spPr>
          <a:xfrm>
            <a:off x="913795" y="609600"/>
            <a:ext cx="10353761" cy="1326321"/>
          </a:xfrm>
        </p:spPr>
        <p:txBody>
          <a:bodyPr>
            <a:normAutofit/>
          </a:bodyPr>
          <a:lstStyle/>
          <a:p>
            <a:r>
              <a:rPr lang="tr-TR" dirty="0"/>
              <a:t>VHF </a:t>
            </a:r>
            <a:r>
              <a:rPr lang="tr-TR" dirty="0" smtClean="0"/>
              <a:t>TELSİZİ </a:t>
            </a:r>
            <a:endParaRPr lang="tr-TR" dirty="0"/>
          </a:p>
        </p:txBody>
      </p:sp>
      <p:pic>
        <p:nvPicPr>
          <p:cNvPr id="4100" name="Picture 4">
            <a:extLst>
              <a:ext uri="{FF2B5EF4-FFF2-40B4-BE49-F238E27FC236}">
                <a16:creationId xmlns:a16="http://schemas.microsoft.com/office/drawing/2014/main" xmlns="" id="{124EEB62-2F07-B344-FED6-5C39AE8B5F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12" r="-1" b="-1"/>
          <a:stretch/>
        </p:blipFill>
        <p:spPr bwMode="auto">
          <a:xfrm>
            <a:off x="1017388" y="2210935"/>
            <a:ext cx="4833257" cy="3493180"/>
          </a:xfrm>
          <a:prstGeom prst="rect">
            <a:avLst/>
          </a:prstGeom>
          <a:no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xmlns="" id="{805AB6D7-3FF5-7E23-975A-E2B0F6D5246C}"/>
              </a:ext>
            </a:extLst>
          </p:cNvPr>
          <p:cNvSpPr>
            <a:spLocks noGrp="1"/>
          </p:cNvSpPr>
          <p:nvPr>
            <p:ph idx="1"/>
          </p:nvPr>
        </p:nvSpPr>
        <p:spPr>
          <a:xfrm>
            <a:off x="6250695" y="2096064"/>
            <a:ext cx="5016860" cy="3695136"/>
          </a:xfrm>
        </p:spPr>
        <p:txBody>
          <a:bodyPr>
            <a:normAutofit fontScale="92500" lnSpcReduction="20000"/>
          </a:bodyPr>
          <a:lstStyle/>
          <a:p>
            <a:pPr>
              <a:lnSpc>
                <a:spcPct val="110000"/>
              </a:lnSpc>
            </a:pPr>
            <a:r>
              <a:rPr lang="tr-TR" sz="1500" dirty="0"/>
              <a:t>Telsiz haberleşmesi ile ilgili olarak burada verilen bilgiler, amatör düzeydedir. Bir yatın telsiz sorumluluğunu almak için mutlaka GMDSS Telsiz Kursu’na gidilmesi ve kurs sonundaki sınavla “Kısa Mesafe Telsiz </a:t>
            </a:r>
            <a:r>
              <a:rPr lang="tr-TR" sz="1500" dirty="0" err="1"/>
              <a:t>Ehliyeti”ne</a:t>
            </a:r>
            <a:r>
              <a:rPr lang="tr-TR" sz="1500" dirty="0"/>
              <a:t> sahip olunması gereklidir.</a:t>
            </a:r>
          </a:p>
          <a:p>
            <a:pPr>
              <a:lnSpc>
                <a:spcPct val="110000"/>
              </a:lnSpc>
            </a:pPr>
            <a:r>
              <a:rPr lang="tr-TR" sz="1500" dirty="0"/>
              <a:t>Bununla birlikte, sıkça kullanılan el VHF’leri (</a:t>
            </a:r>
            <a:r>
              <a:rPr lang="tr-TR" sz="1500" dirty="0" err="1"/>
              <a:t>walkie-talkie</a:t>
            </a:r>
            <a:r>
              <a:rPr lang="tr-TR" sz="1500" dirty="0"/>
              <a:t>) ile haberleşirken bile uyulması gereken kuralları bilmek, hem acil durumda yelkenciyi güç durumdan kurtarabilir hem de yanlış bir şey yapmasını engeller.</a:t>
            </a:r>
          </a:p>
          <a:p>
            <a:pPr>
              <a:lnSpc>
                <a:spcPct val="110000"/>
              </a:lnSpc>
            </a:pPr>
            <a:r>
              <a:rPr lang="tr-TR" sz="1500" dirty="0"/>
              <a:t>Telsizle haberleşme, denizcilikte en çok kullanılan yöntemdir. Çoğunlukla VHF frekansı ile sinyal yollanarak haberleşme sağlanır. Yaklaşık 20-50 millik bir mesafe ile kurulan bağlantıya VHF görüşmesi diyebiliriz.</a:t>
            </a:r>
          </a:p>
          <a:p>
            <a:pPr>
              <a:lnSpc>
                <a:spcPct val="110000"/>
              </a:lnSpc>
            </a:pPr>
            <a:r>
              <a:rPr lang="tr-TR" sz="1500" dirty="0"/>
              <a:t>Telsiz taşıyan tekneler hem alıcı hem de verici görevi yürütebilir. Bununla birlikte kıyıda kurulan istasyonlar da vardır. (marina, iskele vs...)</a:t>
            </a:r>
          </a:p>
          <a:p>
            <a:pPr>
              <a:lnSpc>
                <a:spcPct val="110000"/>
              </a:lnSpc>
            </a:pPr>
            <a:endParaRPr lang="tr-TR" sz="1100" dirty="0"/>
          </a:p>
        </p:txBody>
      </p:sp>
    </p:spTree>
    <p:extLst>
      <p:ext uri="{BB962C8B-B14F-4D97-AF65-F5344CB8AC3E}">
        <p14:creationId xmlns:p14="http://schemas.microsoft.com/office/powerpoint/2010/main" val="5496072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xmlns="" id="{2E1CDA9B-1590-3EC4-397F-8D238298F38F}"/>
              </a:ext>
            </a:extLst>
          </p:cNvPr>
          <p:cNvPicPr>
            <a:picLocks noChangeAspect="1" noChangeArrowheads="1"/>
          </p:cNvPicPr>
          <p:nvPr/>
        </p:nvPicPr>
        <p:blipFill rotWithShape="1">
          <a:blip r:embed="rId3">
            <a:alphaModFix amt="35000"/>
            <a:extLst>
              <a:ext uri="{28A0092B-C50C-407E-A947-70E740481C1C}">
                <a14:useLocalDpi xmlns:a14="http://schemas.microsoft.com/office/drawing/2010/main" val="0"/>
              </a:ext>
            </a:extLst>
          </a:blip>
          <a:srcRect l="21087" r="19785" b="1"/>
          <a:stretch/>
        </p:blipFill>
        <p:spPr bwMode="auto">
          <a:xfrm>
            <a:off x="20" y="2030"/>
            <a:ext cx="12191980" cy="6855970"/>
          </a:xfrm>
          <a:prstGeom prst="rect">
            <a:avLst/>
          </a:prstGeom>
          <a:noFill/>
          <a:extLst>
            <a:ext uri="{909E8E84-426E-40DD-AFC4-6F175D3DCCD1}">
              <a14:hiddenFill xmlns:a14="http://schemas.microsoft.com/office/drawing/2010/main">
                <a:solidFill>
                  <a:srgbClr val="FFFFFF"/>
                </a:solidFill>
              </a14:hiddenFill>
            </a:ext>
          </a:extLst>
        </p:spPr>
      </p:pic>
      <p:sp>
        <p:nvSpPr>
          <p:cNvPr id="71" name="Rectangle 70">
            <a:extLst>
              <a:ext uri="{FF2B5EF4-FFF2-40B4-BE49-F238E27FC236}">
                <a16:creationId xmlns:a16="http://schemas.microsoft.com/office/drawing/2014/main" xmlns="" id="{4DE0D6BE-330A-422D-9BD9-1E18F73C6E1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 name="Başlık 1">
            <a:extLst>
              <a:ext uri="{FF2B5EF4-FFF2-40B4-BE49-F238E27FC236}">
                <a16:creationId xmlns:a16="http://schemas.microsoft.com/office/drawing/2014/main" xmlns="" id="{7B5F395F-EF4E-8FCD-26F7-F34CED79570A}"/>
              </a:ext>
            </a:extLst>
          </p:cNvPr>
          <p:cNvSpPr>
            <a:spLocks noGrp="1"/>
          </p:cNvSpPr>
          <p:nvPr>
            <p:ph type="title"/>
          </p:nvPr>
        </p:nvSpPr>
        <p:spPr>
          <a:xfrm>
            <a:off x="913795" y="609600"/>
            <a:ext cx="10353761" cy="1326321"/>
          </a:xfrm>
        </p:spPr>
        <p:txBody>
          <a:bodyPr>
            <a:normAutofit/>
          </a:bodyPr>
          <a:lstStyle/>
          <a:p>
            <a:r>
              <a:rPr lang="tr-TR"/>
              <a:t>VHF Frekans kuşağındaki yeri ve Telsiz kanalları</a:t>
            </a:r>
            <a:endParaRPr lang="tr-TR" dirty="0"/>
          </a:p>
        </p:txBody>
      </p:sp>
      <p:sp>
        <p:nvSpPr>
          <p:cNvPr id="3" name="İçerik Yer Tutucusu 2">
            <a:extLst>
              <a:ext uri="{FF2B5EF4-FFF2-40B4-BE49-F238E27FC236}">
                <a16:creationId xmlns:a16="http://schemas.microsoft.com/office/drawing/2014/main" xmlns="" id="{84DD3CD4-5A7B-D555-85B4-72D60E8CC195}"/>
              </a:ext>
            </a:extLst>
          </p:cNvPr>
          <p:cNvSpPr>
            <a:spLocks noGrp="1"/>
          </p:cNvSpPr>
          <p:nvPr>
            <p:ph idx="1"/>
          </p:nvPr>
        </p:nvSpPr>
        <p:spPr>
          <a:xfrm>
            <a:off x="913795" y="2096064"/>
            <a:ext cx="10353762" cy="3695136"/>
          </a:xfrm>
        </p:spPr>
        <p:txBody>
          <a:bodyPr>
            <a:normAutofit/>
          </a:bodyPr>
          <a:lstStyle/>
          <a:p>
            <a:r>
              <a:rPr lang="tr-TR" dirty="0"/>
              <a:t>30 MHz - 300 MHz ( Metrik dalgalar ) Denize ayrılan bölüm: 156Mhz - 174 </a:t>
            </a:r>
            <a:r>
              <a:rPr lang="tr-TR" dirty="0" smtClean="0"/>
              <a:t>MHz </a:t>
            </a:r>
          </a:p>
          <a:p>
            <a:r>
              <a:rPr lang="tr-TR" dirty="0" smtClean="0"/>
              <a:t>01 </a:t>
            </a:r>
            <a:r>
              <a:rPr lang="tr-TR" dirty="0"/>
              <a:t>- 28 60 - 88 Toplam 55 uluslararası kanal vardır. 28+29= 57 kanal.</a:t>
            </a:r>
          </a:p>
          <a:p>
            <a:r>
              <a:rPr lang="tr-TR" dirty="0"/>
              <a:t>75 ve 76 </a:t>
            </a:r>
            <a:r>
              <a:rPr lang="tr-TR" dirty="0" err="1"/>
              <a:t>nolu</a:t>
            </a:r>
            <a:r>
              <a:rPr lang="tr-TR" dirty="0"/>
              <a:t> kanallar yoktur. (16. kanalın altına ve üstüne gelir.)</a:t>
            </a:r>
          </a:p>
          <a:p>
            <a:r>
              <a:rPr lang="tr-TR" dirty="0" smtClean="0"/>
              <a:t>16. kanal denizdeki taşıt ve kıyı ile iletişim halinde kalmak için seyir halinde sürekli açık olmalı.</a:t>
            </a:r>
            <a:endParaRPr lang="tr-TR" dirty="0"/>
          </a:p>
        </p:txBody>
      </p:sp>
    </p:spTree>
    <p:extLst>
      <p:ext uri="{BB962C8B-B14F-4D97-AF65-F5344CB8AC3E}">
        <p14:creationId xmlns:p14="http://schemas.microsoft.com/office/powerpoint/2010/main" val="40401467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020DC7B7-B13E-535F-854A-7BF2C8D6CB84}"/>
              </a:ext>
            </a:extLst>
          </p:cNvPr>
          <p:cNvSpPr>
            <a:spLocks noGrp="1"/>
          </p:cNvSpPr>
          <p:nvPr>
            <p:ph type="title"/>
          </p:nvPr>
        </p:nvSpPr>
        <p:spPr>
          <a:xfrm>
            <a:off x="913795" y="609600"/>
            <a:ext cx="10353761" cy="1326321"/>
          </a:xfrm>
        </p:spPr>
        <p:txBody>
          <a:bodyPr>
            <a:normAutofit/>
          </a:bodyPr>
          <a:lstStyle/>
          <a:p>
            <a:r>
              <a:rPr lang="tr-TR" b="1" dirty="0"/>
              <a:t>NAVTEX ile bilgi alma</a:t>
            </a:r>
            <a:endParaRPr lang="tr-TR" dirty="0"/>
          </a:p>
        </p:txBody>
      </p:sp>
      <p:pic>
        <p:nvPicPr>
          <p:cNvPr id="4" name="Picture 4">
            <a:extLst>
              <a:ext uri="{FF2B5EF4-FFF2-40B4-BE49-F238E27FC236}">
                <a16:creationId xmlns:a16="http://schemas.microsoft.com/office/drawing/2014/main" xmlns="" id="{D19444E0-F3AD-2B81-6996-C27D6CCEFF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49" r="11063" b="-3"/>
          <a:stretch/>
        </p:blipFill>
        <p:spPr bwMode="auto">
          <a:xfrm>
            <a:off x="1017388" y="2210935"/>
            <a:ext cx="4833257" cy="3493180"/>
          </a:xfrm>
          <a:prstGeom prst="rect">
            <a:avLst/>
          </a:prstGeom>
          <a:no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xmlns="" id="{F5EE88D0-0A1E-1642-F98F-45AEFDACBDBD}"/>
              </a:ext>
            </a:extLst>
          </p:cNvPr>
          <p:cNvSpPr>
            <a:spLocks noGrp="1"/>
          </p:cNvSpPr>
          <p:nvPr>
            <p:ph idx="1"/>
          </p:nvPr>
        </p:nvSpPr>
        <p:spPr>
          <a:xfrm>
            <a:off x="6250695" y="2096064"/>
            <a:ext cx="5016860" cy="3695136"/>
          </a:xfrm>
        </p:spPr>
        <p:txBody>
          <a:bodyPr>
            <a:normAutofit fontScale="85000" lnSpcReduction="20000"/>
          </a:bodyPr>
          <a:lstStyle/>
          <a:p>
            <a:pPr>
              <a:lnSpc>
                <a:spcPct val="110000"/>
              </a:lnSpc>
            </a:pPr>
            <a:r>
              <a:rPr lang="tr-TR" sz="1700" dirty="0"/>
              <a:t>Karadan deniz (gemi) yönünde acil bilgilerin, denizcilik uyarılarının ve meteorolojik bilgilerin NBDP tekniği ile yayınlanmasıdır</a:t>
            </a:r>
            <a:r>
              <a:rPr lang="tr-TR" sz="1700" dirty="0" smtClean="0"/>
              <a:t>.</a:t>
            </a:r>
          </a:p>
          <a:p>
            <a:pPr>
              <a:lnSpc>
                <a:spcPct val="110000"/>
              </a:lnSpc>
            </a:pPr>
            <a:r>
              <a:rPr lang="tr-TR" sz="1800" dirty="0"/>
              <a:t>Gemilerde kullanılan NAVTEX donanımı oldukça basit bir yapıda çalışır ve ekonomiktir</a:t>
            </a:r>
            <a:r>
              <a:rPr lang="tr-TR" sz="1800" dirty="0" smtClean="0"/>
              <a:t>.</a:t>
            </a:r>
            <a:endParaRPr lang="tr-TR" sz="1700" dirty="0"/>
          </a:p>
          <a:p>
            <a:pPr>
              <a:lnSpc>
                <a:spcPct val="110000"/>
              </a:lnSpc>
            </a:pPr>
            <a:r>
              <a:rPr lang="tr-TR" sz="1700" dirty="0"/>
              <a:t>400 millik bir alan için planlanmıştır.</a:t>
            </a:r>
          </a:p>
          <a:p>
            <a:pPr>
              <a:lnSpc>
                <a:spcPct val="110000"/>
              </a:lnSpc>
            </a:pPr>
            <a:r>
              <a:rPr lang="tr-TR" sz="1700" dirty="0"/>
              <a:t>Gemilerde NAVTEX vericisi bulunmaz. Bu cihaz sadece ALICIDIR, verici değildir.</a:t>
            </a:r>
          </a:p>
          <a:p>
            <a:pPr>
              <a:lnSpc>
                <a:spcPct val="110000"/>
              </a:lnSpc>
            </a:pPr>
            <a:r>
              <a:rPr lang="tr-TR" sz="1700" dirty="0"/>
              <a:t>NAVTEX, donanımı, şu birimlerden oluşur: • Alıcı • İşaret İşlemcisi • </a:t>
            </a:r>
            <a:r>
              <a:rPr lang="tr-TR" sz="1700" dirty="0" smtClean="0"/>
              <a:t>Yazıcı,  Alıcının </a:t>
            </a:r>
            <a:r>
              <a:rPr lang="tr-TR" sz="1700" dirty="0" err="1"/>
              <a:t>hafizası</a:t>
            </a:r>
            <a:r>
              <a:rPr lang="tr-TR" sz="1700" dirty="0"/>
              <a:t> en az 30 mesaj saklayabilecek kapasitededir ve mesajlar 60-72 saat hafızada kalabilir</a:t>
            </a:r>
            <a:r>
              <a:rPr lang="tr-TR" sz="1700" dirty="0" smtClean="0"/>
              <a:t>.</a:t>
            </a:r>
          </a:p>
          <a:p>
            <a:pPr>
              <a:lnSpc>
                <a:spcPct val="110000"/>
              </a:lnSpc>
            </a:pPr>
            <a:r>
              <a:rPr lang="tr-TR" sz="1800" b="1" dirty="0" smtClean="0">
                <a:effectLst/>
              </a:rPr>
              <a:t>(NBDP</a:t>
            </a:r>
            <a:r>
              <a:rPr lang="tr-TR" sz="1800" b="1" dirty="0">
                <a:effectLst/>
              </a:rPr>
              <a:t>:</a:t>
            </a:r>
            <a:r>
              <a:rPr lang="tr-TR" sz="1800" dirty="0">
                <a:effectLst/>
              </a:rPr>
              <a:t> Dar </a:t>
            </a:r>
            <a:r>
              <a:rPr lang="tr-TR" sz="1800" dirty="0" err="1">
                <a:effectLst/>
              </a:rPr>
              <a:t>band</a:t>
            </a:r>
            <a:r>
              <a:rPr lang="tr-TR" sz="1800" dirty="0">
                <a:effectLst/>
              </a:rPr>
              <a:t> kullanılan, doğrudan yazılımlı telgraf </a:t>
            </a:r>
            <a:r>
              <a:rPr lang="tr-TR" sz="1800" dirty="0" smtClean="0">
                <a:effectLst/>
              </a:rPr>
              <a:t>tekniği)</a:t>
            </a:r>
            <a:endParaRPr lang="tr-TR" sz="1700" dirty="0"/>
          </a:p>
          <a:p>
            <a:pPr>
              <a:lnSpc>
                <a:spcPct val="110000"/>
              </a:lnSpc>
            </a:pPr>
            <a:endParaRPr lang="tr-TR" sz="1700" dirty="0"/>
          </a:p>
        </p:txBody>
      </p:sp>
    </p:spTree>
    <p:extLst>
      <p:ext uri="{BB962C8B-B14F-4D97-AF65-F5344CB8AC3E}">
        <p14:creationId xmlns:p14="http://schemas.microsoft.com/office/powerpoint/2010/main" val="11221235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4" name="Başlık 3">
            <a:extLst>
              <a:ext uri="{FF2B5EF4-FFF2-40B4-BE49-F238E27FC236}">
                <a16:creationId xmlns:a16="http://schemas.microsoft.com/office/drawing/2014/main" xmlns="" id="{D9597557-6B71-DBB7-1A7C-182389F3FDAA}"/>
              </a:ext>
            </a:extLst>
          </p:cNvPr>
          <p:cNvSpPr>
            <a:spLocks noGrp="1"/>
          </p:cNvSpPr>
          <p:nvPr>
            <p:ph type="title"/>
          </p:nvPr>
        </p:nvSpPr>
        <p:spPr>
          <a:xfrm>
            <a:off x="913795" y="609600"/>
            <a:ext cx="10353761" cy="1326321"/>
          </a:xfrm>
        </p:spPr>
        <p:txBody>
          <a:bodyPr>
            <a:normAutofit/>
          </a:bodyPr>
          <a:lstStyle/>
          <a:p>
            <a:r>
              <a:rPr lang="tr-TR" b="1"/>
              <a:t>NAVTEX ile bilgi alma</a:t>
            </a:r>
            <a:endParaRPr lang="tr-TR" dirty="0"/>
          </a:p>
        </p:txBody>
      </p:sp>
      <p:pic>
        <p:nvPicPr>
          <p:cNvPr id="5126" name="Picture 6">
            <a:extLst>
              <a:ext uri="{FF2B5EF4-FFF2-40B4-BE49-F238E27FC236}">
                <a16:creationId xmlns:a16="http://schemas.microsoft.com/office/drawing/2014/main" xmlns="" id="{F729DB1A-A0F4-3A2C-468D-79BA89C3F0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214" r="1995"/>
          <a:stretch/>
        </p:blipFill>
        <p:spPr bwMode="auto">
          <a:xfrm>
            <a:off x="1017388" y="2210935"/>
            <a:ext cx="4833257" cy="3493180"/>
          </a:xfrm>
          <a:prstGeom prst="rect">
            <a:avLst/>
          </a:prstGeom>
          <a:no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xmlns="" id="{04561124-FA75-4911-951D-16AC535FDFAC}"/>
              </a:ext>
            </a:extLst>
          </p:cNvPr>
          <p:cNvSpPr>
            <a:spLocks noGrp="1"/>
          </p:cNvSpPr>
          <p:nvPr>
            <p:ph idx="1"/>
          </p:nvPr>
        </p:nvSpPr>
        <p:spPr>
          <a:xfrm>
            <a:off x="6250695" y="2096064"/>
            <a:ext cx="5016860" cy="3695136"/>
          </a:xfrm>
        </p:spPr>
        <p:txBody>
          <a:bodyPr>
            <a:normAutofit/>
          </a:bodyPr>
          <a:lstStyle/>
          <a:p>
            <a:pPr>
              <a:lnSpc>
                <a:spcPct val="110000"/>
              </a:lnSpc>
            </a:pPr>
            <a:r>
              <a:rPr lang="tr-TR" sz="1600" dirty="0"/>
              <a:t>NAVTEX, öncelikli mesaj aldığında sesli bir uyarı verir. (</a:t>
            </a:r>
            <a:r>
              <a:rPr lang="tr-TR" sz="1600" dirty="0" err="1"/>
              <a:t>Örn</a:t>
            </a:r>
            <a:r>
              <a:rPr lang="tr-TR" sz="1600" dirty="0"/>
              <a:t>.: seyir ve meteoroloji uyarıları) </a:t>
            </a:r>
            <a:endParaRPr lang="tr-TR" sz="1600" dirty="0" smtClean="0"/>
          </a:p>
          <a:p>
            <a:pPr>
              <a:lnSpc>
                <a:spcPct val="110000"/>
              </a:lnSpc>
            </a:pPr>
            <a:r>
              <a:rPr lang="tr-TR" sz="1600" dirty="0" smtClean="0"/>
              <a:t>Sistem</a:t>
            </a:r>
            <a:r>
              <a:rPr lang="tr-TR" sz="1600" dirty="0"/>
              <a:t>, 518 kHz F1B frekansından her 4 saatte bir 10 dakika yayın yapar. Yayın dili İngilizcedir. 10 dakikalık sürede zaman kalırsa yayın yapan ülkeler kendi dillerinde de yayınlayabilirler.</a:t>
            </a:r>
          </a:p>
          <a:p>
            <a:pPr>
              <a:lnSpc>
                <a:spcPct val="110000"/>
              </a:lnSpc>
            </a:pPr>
            <a:r>
              <a:rPr lang="tr-TR" sz="1600" dirty="0"/>
              <a:t>NAVTEX cihazları programlanmamış olsalar bile aşağıdaki 3 yayın türünü mutlaka alırlar: • A harfi denizcilik uyarıları • B harfi meteorolojik İHBARLAR (fırtına ihbarları) • D harfi arama ve kurtarma mesajları</a:t>
            </a:r>
          </a:p>
          <a:p>
            <a:pPr>
              <a:lnSpc>
                <a:spcPct val="110000"/>
              </a:lnSpc>
            </a:pPr>
            <a:endParaRPr lang="tr-TR" sz="1400" dirty="0"/>
          </a:p>
        </p:txBody>
      </p:sp>
    </p:spTree>
    <p:extLst>
      <p:ext uri="{BB962C8B-B14F-4D97-AF65-F5344CB8AC3E}">
        <p14:creationId xmlns:p14="http://schemas.microsoft.com/office/powerpoint/2010/main" val="14021229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741EF80A-B2CE-199C-4FFD-631B0C87118B}"/>
              </a:ext>
            </a:extLst>
          </p:cNvPr>
          <p:cNvSpPr>
            <a:spLocks noGrp="1"/>
          </p:cNvSpPr>
          <p:nvPr>
            <p:ph type="title"/>
          </p:nvPr>
        </p:nvSpPr>
        <p:spPr>
          <a:xfrm>
            <a:off x="913796" y="927100"/>
            <a:ext cx="3418766" cy="4616450"/>
          </a:xfrm>
        </p:spPr>
        <p:txBody>
          <a:bodyPr>
            <a:normAutofit/>
          </a:bodyPr>
          <a:lstStyle/>
          <a:p>
            <a:r>
              <a:rPr lang="tr-TR" b="1" dirty="0"/>
              <a:t>Denizde haberleşme sorunları</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21AD0227-57AD-ECF8-E0E0-D11E38EBF61E}"/>
              </a:ext>
            </a:extLst>
          </p:cNvPr>
          <p:cNvSpPr>
            <a:spLocks noGrp="1"/>
          </p:cNvSpPr>
          <p:nvPr>
            <p:ph idx="1"/>
          </p:nvPr>
        </p:nvSpPr>
        <p:spPr>
          <a:xfrm>
            <a:off x="4976029" y="971549"/>
            <a:ext cx="6291528" cy="4616450"/>
          </a:xfrm>
        </p:spPr>
        <p:txBody>
          <a:bodyPr anchor="ctr">
            <a:normAutofit/>
          </a:bodyPr>
          <a:lstStyle/>
          <a:p>
            <a:pPr>
              <a:lnSpc>
                <a:spcPct val="110000"/>
              </a:lnSpc>
            </a:pPr>
            <a:r>
              <a:rPr lang="tr-TR" sz="1300"/>
              <a:t>Denizaltı muhaberesi, askeri muhabere içerisinde teknik zorluklar doğuran ve özel teknoloji gerektiren bir alandır. Radyo dalgaları, tuzlu su gibi iyi elektrik iletkenlerinden geçmediğinden, batık denizaltılar, geleneksel radyo frekanslarındaki komutlarıyla radyo temasından kesilir. Denizaltılar yüzeye çıkabilir ve antenlerini deniz seviyesinin üzerine yükseltebilir, ardından geleneksel radyo yayınlarını kullanabilir, ancak bu onları denizaltı karşıtı savaş kuvvetleri tarafından tespit edilmeye karşı savunmasız hale getirir. İkinci Dünya Savaşı sırasındaki erken denizaltılar, sınırlı su altı hızları ve dayanıklılıkları nedeniyle çoğunlukla yüzeyde seyahat ettiler; esas olarak ani bir tehditten kaçınmak için daldılar. Ancak Soğuk Savaş sırasında, aylarca su altında kalabilecek nükleer denizaltılar geliştirildi. Bir nükleer savaş durumunda, batık balistik füze denizaltılarına füzelerini hızlı bir şekilde fırlatmaları emredilmelidir. Bu denizaltılara mesajların iletilmesi aktif bir araştırma alanıdır. Çok düşük frekanslı (VLF) radyo dalgaları deniz suyuna birkaç yüz fit nüfuz edebilir ve birçok donanma sualtı iletişimi için yüksek güçlü kıyı tabanlı VLF vericileri kullanır. Birkaç ülke, deniz suyuna nüfuz edebilen ve çalışma derinliklerinde denizaltılara ulaşabilen son derece düşük frekanslı (ELF) radyo dalgaları kullanan vericiler üretti, ancak bu çok büyük antenler gerektiriyor. Kullanılan diğer yöntemler, sonar ve mavi lazerleri içerir.</a:t>
            </a:r>
          </a:p>
          <a:p>
            <a:pPr>
              <a:lnSpc>
                <a:spcPct val="110000"/>
              </a:lnSpc>
            </a:pPr>
            <a:endParaRPr lang="tr-TR" sz="1300"/>
          </a:p>
        </p:txBody>
      </p:sp>
    </p:spTree>
    <p:extLst>
      <p:ext uri="{BB962C8B-B14F-4D97-AF65-F5344CB8AC3E}">
        <p14:creationId xmlns:p14="http://schemas.microsoft.com/office/powerpoint/2010/main" val="35370813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A8B1A964-581A-8683-A702-036EBB3AAADC}"/>
              </a:ext>
            </a:extLst>
          </p:cNvPr>
          <p:cNvSpPr>
            <a:spLocks noGrp="1"/>
          </p:cNvSpPr>
          <p:nvPr>
            <p:ph type="title"/>
          </p:nvPr>
        </p:nvSpPr>
        <p:spPr>
          <a:xfrm>
            <a:off x="913796" y="927100"/>
            <a:ext cx="3418766" cy="4616450"/>
          </a:xfrm>
        </p:spPr>
        <p:txBody>
          <a:bodyPr>
            <a:normAutofit/>
          </a:bodyPr>
          <a:lstStyle/>
          <a:p>
            <a:r>
              <a:rPr lang="tr-TR" b="1" dirty="0"/>
              <a:t>Akustik dalgalar nedir?</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1DFAA404-5C4B-8473-B07B-2C7044AB70D7}"/>
              </a:ext>
            </a:extLst>
          </p:cNvPr>
          <p:cNvSpPr>
            <a:spLocks noGrp="1"/>
          </p:cNvSpPr>
          <p:nvPr>
            <p:ph idx="1"/>
          </p:nvPr>
        </p:nvSpPr>
        <p:spPr>
          <a:xfrm>
            <a:off x="4976029" y="971549"/>
            <a:ext cx="6291528" cy="4616450"/>
          </a:xfrm>
        </p:spPr>
        <p:txBody>
          <a:bodyPr anchor="ctr">
            <a:normAutofit/>
          </a:bodyPr>
          <a:lstStyle/>
          <a:p>
            <a:pPr>
              <a:lnSpc>
                <a:spcPct val="110000"/>
              </a:lnSpc>
            </a:pPr>
            <a:r>
              <a:rPr lang="tr-TR" dirty="0"/>
              <a:t>Akustik dalgalar, </a:t>
            </a:r>
            <a:r>
              <a:rPr lang="tr-TR" dirty="0" err="1"/>
              <a:t>adyabatik</a:t>
            </a:r>
            <a:r>
              <a:rPr lang="tr-TR" dirty="0"/>
              <a:t> sıkıştırma ve </a:t>
            </a:r>
            <a:r>
              <a:rPr lang="tr-TR" dirty="0" err="1"/>
              <a:t>dekompresyon</a:t>
            </a:r>
            <a:r>
              <a:rPr lang="tr-TR" dirty="0"/>
              <a:t> yoluyla bir ortam içinde bir tür enerji yayılımıdır. Akustik dalgaları tanımlamak için önemli nicelikler, akustik basınç, parçacık hızı, parçacık yer </a:t>
            </a:r>
            <a:r>
              <a:rPr lang="tr-TR" dirty="0" smtClean="0"/>
              <a:t>değiştirmesi ve akustik yoğunluktur. Akustik dalgalar</a:t>
            </a:r>
            <a:r>
              <a:rPr lang="tr-TR" dirty="0"/>
              <a:t>, </a:t>
            </a:r>
            <a:r>
              <a:rPr lang="tr-TR" dirty="0" smtClean="0"/>
              <a:t>içinden </a:t>
            </a:r>
            <a:r>
              <a:rPr lang="tr-TR" dirty="0"/>
              <a:t>geçtikleri ortama bağlı olarak karakteristik bir akustik hızla hareket ederler. Akustik dalgaların bazı örnekleri, bir hoparlörden gelen duyulabilir ses (havada ses hızında hareket eden dalgalar), bir depremden gelen yer hareketi (yerde dolaşan dalgalar) veya tıbbi görüntüleme için kullanılan ultrasondur (vücutta dolaşan dalgalar).</a:t>
            </a:r>
          </a:p>
          <a:p>
            <a:pPr>
              <a:lnSpc>
                <a:spcPct val="110000"/>
              </a:lnSpc>
            </a:pPr>
            <a:endParaRPr lang="tr-TR" dirty="0"/>
          </a:p>
        </p:txBody>
      </p:sp>
    </p:spTree>
    <p:extLst>
      <p:ext uri="{BB962C8B-B14F-4D97-AF65-F5344CB8AC3E}">
        <p14:creationId xmlns:p14="http://schemas.microsoft.com/office/powerpoint/2010/main" val="4661053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54965035-28FE-F18C-2DB6-E7093A4C1270}"/>
              </a:ext>
            </a:extLst>
          </p:cNvPr>
          <p:cNvSpPr>
            <a:spLocks noGrp="1"/>
          </p:cNvSpPr>
          <p:nvPr>
            <p:ph type="title"/>
          </p:nvPr>
        </p:nvSpPr>
        <p:spPr>
          <a:xfrm>
            <a:off x="913796" y="927100"/>
            <a:ext cx="3418766" cy="4616450"/>
          </a:xfrm>
        </p:spPr>
        <p:txBody>
          <a:bodyPr>
            <a:normAutofit/>
          </a:bodyPr>
          <a:lstStyle/>
          <a:p>
            <a:r>
              <a:rPr lang="tr-TR" b="0" i="0" dirty="0">
                <a:effectLst/>
                <a:latin typeface="Linux Libertine"/>
              </a:rPr>
              <a:t>Akustik dalga denklemi</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82DFC438-20F8-BDBB-2F6F-275076327FCC}"/>
              </a:ext>
            </a:extLst>
          </p:cNvPr>
          <p:cNvSpPr>
            <a:spLocks noGrp="1"/>
          </p:cNvSpPr>
          <p:nvPr>
            <p:ph idx="1"/>
          </p:nvPr>
        </p:nvSpPr>
        <p:spPr>
          <a:xfrm>
            <a:off x="4976029" y="971549"/>
            <a:ext cx="6291528" cy="4616450"/>
          </a:xfrm>
        </p:spPr>
        <p:txBody>
          <a:bodyPr anchor="ctr">
            <a:normAutofit/>
          </a:bodyPr>
          <a:lstStyle/>
          <a:p>
            <a:r>
              <a:rPr lang="tr-TR" dirty="0"/>
              <a:t>Fizikte </a:t>
            </a:r>
            <a:r>
              <a:rPr lang="tr-TR" b="1" dirty="0">
                <a:effectLst/>
              </a:rPr>
              <a:t>akustik dalga denklemi</a:t>
            </a:r>
            <a:r>
              <a:rPr lang="tr-TR" dirty="0"/>
              <a:t>, akustik dalgaların bir ortamda yayılımını düzenler. Denklemin biçimi ikinci dereceden kısmi </a:t>
            </a:r>
            <a:r>
              <a:rPr lang="tr-TR" dirty="0">
                <a:effectLst/>
              </a:rPr>
              <a:t>diferansiyel</a:t>
            </a:r>
            <a:r>
              <a:rPr lang="tr-TR" dirty="0"/>
              <a:t> denklemdir. Denklem, akustik basınç ve parçacık hızı </a:t>
            </a:r>
            <a:r>
              <a:rPr lang="tr-TR" b="1" i="1" dirty="0">
                <a:effectLst/>
              </a:rPr>
              <a:t>u </a:t>
            </a:r>
            <a:r>
              <a:rPr lang="tr-TR" dirty="0" err="1"/>
              <a:t>nun</a:t>
            </a:r>
            <a:r>
              <a:rPr lang="tr-TR" dirty="0"/>
              <a:t> gelişimini, konum </a:t>
            </a:r>
            <a:r>
              <a:rPr lang="tr-TR" b="1" i="1" dirty="0">
                <a:effectLst/>
              </a:rPr>
              <a:t>r </a:t>
            </a:r>
            <a:r>
              <a:rPr lang="tr-TR" dirty="0"/>
              <a:t>ve zaman türünden fonksiyon olarak ifade eder. Denklemin basitleştirilmiş bir formu akustik dalgaları sadece bir boyutlu uzayda, daha genel formu ise dalgaları üç boyutta tanımlar.</a:t>
            </a:r>
          </a:p>
        </p:txBody>
      </p:sp>
    </p:spTree>
    <p:extLst>
      <p:ext uri="{BB962C8B-B14F-4D97-AF65-F5344CB8AC3E}">
        <p14:creationId xmlns:p14="http://schemas.microsoft.com/office/powerpoint/2010/main" val="39880161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87BB9F8A-38FB-CA43-613A-4DDE7F4BC75C}"/>
              </a:ext>
            </a:extLst>
          </p:cNvPr>
          <p:cNvSpPr>
            <a:spLocks noGrp="1"/>
          </p:cNvSpPr>
          <p:nvPr>
            <p:ph type="title"/>
          </p:nvPr>
        </p:nvSpPr>
        <p:spPr>
          <a:xfrm>
            <a:off x="643467" y="643467"/>
            <a:ext cx="3361498" cy="1267810"/>
          </a:xfrm>
        </p:spPr>
        <p:txBody>
          <a:bodyPr anchor="b">
            <a:normAutofit/>
          </a:bodyPr>
          <a:lstStyle/>
          <a:p>
            <a:pPr algn="l"/>
            <a:r>
              <a:rPr lang="tr-TR" sz="2400" b="1">
                <a:effectLst/>
              </a:rPr>
              <a:t>Denklem</a:t>
            </a:r>
            <a:endParaRPr lang="tr-TR" sz="2400"/>
          </a:p>
        </p:txBody>
      </p:sp>
      <p:sp>
        <p:nvSpPr>
          <p:cNvPr id="3" name="İçerik Yer Tutucusu 2">
            <a:extLst>
              <a:ext uri="{FF2B5EF4-FFF2-40B4-BE49-F238E27FC236}">
                <a16:creationId xmlns:a16="http://schemas.microsoft.com/office/drawing/2014/main" xmlns="" id="{6FBD3EA5-BE4E-E77F-77F7-1C2EE012158E}"/>
              </a:ext>
            </a:extLst>
          </p:cNvPr>
          <p:cNvSpPr>
            <a:spLocks noGrp="1"/>
          </p:cNvSpPr>
          <p:nvPr>
            <p:ph idx="1"/>
          </p:nvPr>
        </p:nvSpPr>
        <p:spPr>
          <a:xfrm>
            <a:off x="643467" y="2096063"/>
            <a:ext cx="3361498" cy="4028512"/>
          </a:xfrm>
        </p:spPr>
        <p:txBody>
          <a:bodyPr>
            <a:normAutofit/>
          </a:bodyPr>
          <a:lstStyle/>
          <a:p>
            <a:r>
              <a:rPr lang="tr-TR" dirty="0"/>
              <a:t>Sesin madde içerisindeki davranışını tek boyutta tanımlayan dalga denklemi aşağıdaki şekilde ifade edilir</a:t>
            </a:r>
          </a:p>
        </p:txBody>
      </p:sp>
      <p:sp>
        <p:nvSpPr>
          <p:cNvPr id="14" name="Rectangle 13">
            <a:extLst>
              <a:ext uri="{FF2B5EF4-FFF2-40B4-BE49-F238E27FC236}">
                <a16:creationId xmlns:a16="http://schemas.microsoft.com/office/drawing/2014/main" xmlns="" id="{B1007713-5891-46A9-BACA-FAD760FE235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58793" y="733425"/>
            <a:ext cx="6696075" cy="5391150"/>
          </a:xfrm>
          <a:prstGeom prst="rect">
            <a:avLst/>
          </a:prstGeom>
          <a:solidFill>
            <a:schemeClr val="bg2">
              <a:lumMod val="75000"/>
            </a:schemeClr>
          </a:solidFill>
          <a:ln w="190500" cap="sq">
            <a:solidFill>
              <a:schemeClr val="bg2">
                <a:lumMod val="75000"/>
              </a:schemeClr>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74BB6AA7-7EAD-4D3B-9335-B6E8BD7E689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823972" y="799817"/>
            <a:ext cx="6565717" cy="5258367"/>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Resim 8">
            <a:extLst>
              <a:ext uri="{FF2B5EF4-FFF2-40B4-BE49-F238E27FC236}">
                <a16:creationId xmlns:a16="http://schemas.microsoft.com/office/drawing/2014/main" xmlns="" id="{6886E40F-5785-5155-1A9E-3E0A53195973}"/>
              </a:ext>
            </a:extLst>
          </p:cNvPr>
          <p:cNvPicPr>
            <a:picLocks noChangeAspect="1"/>
          </p:cNvPicPr>
          <p:nvPr/>
        </p:nvPicPr>
        <p:blipFill>
          <a:blip r:embed="rId3"/>
          <a:stretch>
            <a:fillRect/>
          </a:stretch>
        </p:blipFill>
        <p:spPr>
          <a:xfrm>
            <a:off x="5170931" y="2515678"/>
            <a:ext cx="5895257" cy="1857006"/>
          </a:xfrm>
          <a:prstGeom prst="rect">
            <a:avLst/>
          </a:prstGeom>
        </p:spPr>
      </p:pic>
    </p:spTree>
    <p:extLst>
      <p:ext uri="{BB962C8B-B14F-4D97-AF65-F5344CB8AC3E}">
        <p14:creationId xmlns:p14="http://schemas.microsoft.com/office/powerpoint/2010/main" val="4713380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FC23C8D4-BD3D-4473-B3D0-89011586BE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gradFill flip="none" rotWithShape="1">
            <a:gsLst>
              <a:gs pos="32000">
                <a:schemeClr val="bg2">
                  <a:lumMod val="75000"/>
                  <a:alpha val="5000"/>
                </a:schemeClr>
              </a:gs>
              <a:gs pos="100000">
                <a:schemeClr val="bg2">
                  <a:lumMod val="40000"/>
                </a:scheme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pic>
        <p:nvPicPr>
          <p:cNvPr id="4" name="Picture 2">
            <a:extLst>
              <a:ext uri="{FF2B5EF4-FFF2-40B4-BE49-F238E27FC236}">
                <a16:creationId xmlns:a16="http://schemas.microsoft.com/office/drawing/2014/main" xmlns="" id="{B0FA0E2A-1C05-DA69-D8A3-7FCA338C0B88}"/>
              </a:ext>
            </a:extLst>
          </p:cNvPr>
          <p:cNvPicPr>
            <a:picLocks noGrp="1" noChangeAspect="1" noChangeArrowheads="1"/>
          </p:cNvPicPr>
          <p:nvPr>
            <p:ph idx="1"/>
          </p:nvPr>
        </p:nvPicPr>
        <p:blipFill rotWithShape="1">
          <a:blip r:embed="rId3">
            <a:alphaModFix amt="35000"/>
            <a:grayscl/>
            <a:extLst>
              <a:ext uri="{28A0092B-C50C-407E-A947-70E740481C1C}">
                <a14:useLocalDpi xmlns:a14="http://schemas.microsoft.com/office/drawing/2010/main" val="0"/>
              </a:ext>
            </a:extLst>
          </a:blip>
          <a:srcRect b="2500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Başlık 1">
            <a:extLst>
              <a:ext uri="{FF2B5EF4-FFF2-40B4-BE49-F238E27FC236}">
                <a16:creationId xmlns:a16="http://schemas.microsoft.com/office/drawing/2014/main" xmlns="" id="{72689D70-2EA5-4DD5-76A4-1719D1DDEC38}"/>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4800"/>
              <a:t>Akustik Dalgaları Kullanan Canlılar</a:t>
            </a:r>
            <a:br>
              <a:rPr lang="en-US" sz="4800"/>
            </a:br>
            <a:r>
              <a:rPr lang="en-US" sz="4800"/>
              <a:t>- Balinalar</a:t>
            </a:r>
          </a:p>
        </p:txBody>
      </p:sp>
    </p:spTree>
    <p:extLst>
      <p:ext uri="{BB962C8B-B14F-4D97-AF65-F5344CB8AC3E}">
        <p14:creationId xmlns:p14="http://schemas.microsoft.com/office/powerpoint/2010/main" val="32848413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6E16E725-0D67-2629-1DB1-8536E9C4FFF9}"/>
              </a:ext>
            </a:extLst>
          </p:cNvPr>
          <p:cNvSpPr>
            <a:spLocks noGrp="1"/>
          </p:cNvSpPr>
          <p:nvPr>
            <p:ph type="title"/>
          </p:nvPr>
        </p:nvSpPr>
        <p:spPr>
          <a:xfrm>
            <a:off x="913796" y="927100"/>
            <a:ext cx="3418766" cy="4616450"/>
          </a:xfrm>
        </p:spPr>
        <p:txBody>
          <a:bodyPr>
            <a:normAutofit/>
          </a:bodyPr>
          <a:lstStyle/>
          <a:p>
            <a:r>
              <a:rPr lang="tr-TR" b="1"/>
              <a:t>Akustik Dalgaları Kullanan Canlılar</a:t>
            </a:r>
            <a:br>
              <a:rPr lang="tr-TR" b="1"/>
            </a:br>
            <a:r>
              <a:rPr lang="tr-TR" b="1"/>
              <a:t>-Balinalar</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901A9BB7-FE91-FC52-4639-F5C4A177BC15}"/>
              </a:ext>
            </a:extLst>
          </p:cNvPr>
          <p:cNvSpPr>
            <a:spLocks noGrp="1"/>
          </p:cNvSpPr>
          <p:nvPr>
            <p:ph idx="1"/>
          </p:nvPr>
        </p:nvSpPr>
        <p:spPr>
          <a:xfrm>
            <a:off x="4976029" y="971549"/>
            <a:ext cx="6291528" cy="4616450"/>
          </a:xfrm>
        </p:spPr>
        <p:txBody>
          <a:bodyPr anchor="ctr">
            <a:normAutofit/>
          </a:bodyPr>
          <a:lstStyle/>
          <a:p>
            <a:pPr>
              <a:lnSpc>
                <a:spcPct val="110000"/>
              </a:lnSpc>
            </a:pPr>
            <a:r>
              <a:rPr lang="tr-TR" sz="1700" dirty="0"/>
              <a:t>Canlılar yaşamlarını sürdürebilmek için çevrelerine ve diğer canlılara ihtiyaç duyarlar. İletişim kurmaları haberleşme alanında en büyük yardımcılarıdır.</a:t>
            </a:r>
          </a:p>
          <a:p>
            <a:pPr>
              <a:lnSpc>
                <a:spcPct val="110000"/>
              </a:lnSpc>
            </a:pPr>
            <a:r>
              <a:rPr lang="tr-TR" sz="1700" dirty="0"/>
              <a:t>Önceki yıl ABD kıyılarına vurarak ölmüş iki balinanın iskeletleri üzerinde tomografi kullanılarak yapılan deneyler, balinaların iskeletlerinin anten görevi gördüğünü gösteriyor. Araştırmacıların Kaliforniya’daki 2018 Deneysel Biyoloji Konferansı’nda sunduğu sonuçlara göre frekansı 10-200 Hz aralığında olan sesler balinaların iskeletlerinin titreşmesine sebep oluyor ve kulak kemiklerinin iskeletle kaynaşık olması sayesinde bu titreşimler kulaklara aktarılıyor. Böylece balinalar duyabiliyorlar. Balina iskeletlerinin özellikle balinaların aralarında iletişim kurmak için kullandıkları düşük frekanslı seslere karşı hassas olduğu belirtiliyor.</a:t>
            </a:r>
          </a:p>
          <a:p>
            <a:pPr>
              <a:lnSpc>
                <a:spcPct val="110000"/>
              </a:lnSpc>
            </a:pPr>
            <a:endParaRPr lang="tr-TR" sz="1700" dirty="0"/>
          </a:p>
        </p:txBody>
      </p:sp>
    </p:spTree>
    <p:extLst>
      <p:ext uri="{BB962C8B-B14F-4D97-AF65-F5344CB8AC3E}">
        <p14:creationId xmlns:p14="http://schemas.microsoft.com/office/powerpoint/2010/main" val="2799398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B0C96628-F41B-0577-6E1E-150A165926D4}"/>
              </a:ext>
            </a:extLst>
          </p:cNvPr>
          <p:cNvSpPr>
            <a:spLocks noGrp="1"/>
          </p:cNvSpPr>
          <p:nvPr>
            <p:ph type="title"/>
          </p:nvPr>
        </p:nvSpPr>
        <p:spPr>
          <a:xfrm>
            <a:off x="913796" y="927100"/>
            <a:ext cx="3418766" cy="4616450"/>
          </a:xfrm>
        </p:spPr>
        <p:txBody>
          <a:bodyPr>
            <a:normAutofit/>
          </a:bodyPr>
          <a:lstStyle/>
          <a:p>
            <a:r>
              <a:rPr lang="tr-TR" b="1" dirty="0"/>
              <a:t>Denizde Haberleşme Nedir?</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BD891FFB-760E-EFED-D897-C07246430E0F}"/>
              </a:ext>
            </a:extLst>
          </p:cNvPr>
          <p:cNvSpPr>
            <a:spLocks noGrp="1"/>
          </p:cNvSpPr>
          <p:nvPr>
            <p:ph idx="1"/>
          </p:nvPr>
        </p:nvSpPr>
        <p:spPr>
          <a:xfrm>
            <a:off x="4976029" y="971549"/>
            <a:ext cx="6291528" cy="4616450"/>
          </a:xfrm>
        </p:spPr>
        <p:txBody>
          <a:bodyPr anchor="ctr">
            <a:normAutofit/>
          </a:bodyPr>
          <a:lstStyle/>
          <a:p>
            <a:r>
              <a:rPr lang="tr-TR" dirty="0"/>
              <a:t>Denizde yapılan tüm yolculuklarda haberleşme büyük önem taşır. Hem seyirdekilerin hem de çevredeki teknelerin güvenliği açısından tüm teknelerin birbirleriyle her durumda haberleşmeye açık olmaları ve bunun anlaşılır, açık bir dille yapılması gereklidir.</a:t>
            </a:r>
          </a:p>
          <a:p>
            <a:r>
              <a:rPr lang="tr-TR" dirty="0"/>
              <a:t>Bu nedenle uluslararası anlaşmalarla, “Denizde Haberleşme” yöntemleri belirtilerek, tüm denizcilerin bu kurallar çerçevesinde iletişimlerini </a:t>
            </a:r>
            <a:r>
              <a:rPr lang="tr-TR" dirty="0" smtClean="0"/>
              <a:t>sağlamaları gerekir.</a:t>
            </a:r>
            <a:endParaRPr lang="tr-TR" dirty="0"/>
          </a:p>
          <a:p>
            <a:endParaRPr lang="tr-TR" dirty="0"/>
          </a:p>
        </p:txBody>
      </p:sp>
    </p:spTree>
    <p:extLst>
      <p:ext uri="{BB962C8B-B14F-4D97-AF65-F5344CB8AC3E}">
        <p14:creationId xmlns:p14="http://schemas.microsoft.com/office/powerpoint/2010/main" val="33761765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DC96A25D-DB01-A2AA-F7AD-C155F2A77B27}"/>
              </a:ext>
            </a:extLst>
          </p:cNvPr>
          <p:cNvSpPr>
            <a:spLocks noGrp="1"/>
          </p:cNvSpPr>
          <p:nvPr>
            <p:ph type="title"/>
          </p:nvPr>
        </p:nvSpPr>
        <p:spPr>
          <a:xfrm>
            <a:off x="425662" y="2017308"/>
            <a:ext cx="5896391" cy="2387600"/>
          </a:xfrm>
        </p:spPr>
        <p:txBody>
          <a:bodyPr vert="horz" lIns="91440" tIns="45720" rIns="91440" bIns="45720" rtlCol="0" anchor="b">
            <a:normAutofit/>
          </a:bodyPr>
          <a:lstStyle/>
          <a:p>
            <a:r>
              <a:rPr lang="en-US" sz="3700" dirty="0" err="1"/>
              <a:t>Akustik</a:t>
            </a:r>
            <a:r>
              <a:rPr lang="en-US" sz="3700" dirty="0"/>
              <a:t> </a:t>
            </a:r>
            <a:r>
              <a:rPr lang="en-US" sz="3700" dirty="0" err="1"/>
              <a:t>Dalgaları</a:t>
            </a:r>
            <a:r>
              <a:rPr lang="en-US" sz="3700" dirty="0"/>
              <a:t> </a:t>
            </a:r>
            <a:r>
              <a:rPr lang="en-US" sz="3700" dirty="0" err="1"/>
              <a:t>Kullanan</a:t>
            </a:r>
            <a:r>
              <a:rPr lang="en-US" sz="3700" dirty="0"/>
              <a:t> </a:t>
            </a:r>
            <a:r>
              <a:rPr lang="en-US" sz="3700" dirty="0" err="1"/>
              <a:t>Canlılar</a:t>
            </a:r>
            <a:r>
              <a:rPr lang="en-US" sz="3700" dirty="0"/>
              <a:t/>
            </a:r>
            <a:br>
              <a:rPr lang="en-US" sz="3700" dirty="0"/>
            </a:br>
            <a:r>
              <a:rPr lang="en-US" sz="3700" dirty="0"/>
              <a:t>- </a:t>
            </a:r>
            <a:r>
              <a:rPr lang="en-US" sz="3700" dirty="0" err="1"/>
              <a:t>Yunuslar</a:t>
            </a:r>
            <a:endParaRPr lang="en-US" sz="3700" dirty="0"/>
          </a:p>
        </p:txBody>
      </p:sp>
      <p:pic>
        <p:nvPicPr>
          <p:cNvPr id="9218" name="Picture 2">
            <a:extLst>
              <a:ext uri="{FF2B5EF4-FFF2-40B4-BE49-F238E27FC236}">
                <a16:creationId xmlns:a16="http://schemas.microsoft.com/office/drawing/2014/main" xmlns="" id="{20DD1871-2646-2375-F15F-FFD869E6348E}"/>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3196" r="4" b="4"/>
          <a:stretch/>
        </p:blipFill>
        <p:spPr bwMode="auto">
          <a:xfrm>
            <a:off x="7013642" y="801650"/>
            <a:ext cx="4456967" cy="5416623"/>
          </a:xfrm>
          <a:prstGeom prst="rect">
            <a:avLst/>
          </a:prstGeom>
          <a:no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959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11" name="Picture 4" descr="Denizde yüzen yunuslar">
            <a:extLst>
              <a:ext uri="{FF2B5EF4-FFF2-40B4-BE49-F238E27FC236}">
                <a16:creationId xmlns:a16="http://schemas.microsoft.com/office/drawing/2014/main" xmlns="" id="{DC7F58B1-4840-CE58-422B-A1CF4519BAB9}"/>
              </a:ext>
            </a:extLst>
          </p:cNvPr>
          <p:cNvPicPr>
            <a:picLocks noChangeAspect="1"/>
          </p:cNvPicPr>
          <p:nvPr/>
        </p:nvPicPr>
        <p:blipFill rotWithShape="1">
          <a:blip r:embed="rId3">
            <a:alphaModFix amt="35000"/>
          </a:blip>
          <a:srcRect b="30"/>
          <a:stretch/>
        </p:blipFill>
        <p:spPr>
          <a:xfrm>
            <a:off x="20" y="2030"/>
            <a:ext cx="12191980" cy="6855970"/>
          </a:xfrm>
          <a:prstGeom prst="rect">
            <a:avLst/>
          </a:prstGeom>
        </p:spPr>
      </p:pic>
      <p:sp>
        <p:nvSpPr>
          <p:cNvPr id="12" name="Rectangle 8">
            <a:extLst>
              <a:ext uri="{FF2B5EF4-FFF2-40B4-BE49-F238E27FC236}">
                <a16:creationId xmlns:a16="http://schemas.microsoft.com/office/drawing/2014/main" xmlns="" id="{4DE0D6BE-330A-422D-9BD9-1E18F73C6E1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 name="Başlık 1">
            <a:extLst>
              <a:ext uri="{FF2B5EF4-FFF2-40B4-BE49-F238E27FC236}">
                <a16:creationId xmlns:a16="http://schemas.microsoft.com/office/drawing/2014/main" xmlns="" id="{134CF4A9-8DF3-EF82-AE9D-E3D36FEFC9F0}"/>
              </a:ext>
            </a:extLst>
          </p:cNvPr>
          <p:cNvSpPr>
            <a:spLocks noGrp="1"/>
          </p:cNvSpPr>
          <p:nvPr>
            <p:ph type="title"/>
          </p:nvPr>
        </p:nvSpPr>
        <p:spPr>
          <a:xfrm>
            <a:off x="913795" y="609600"/>
            <a:ext cx="10353761" cy="1326321"/>
          </a:xfrm>
        </p:spPr>
        <p:txBody>
          <a:bodyPr>
            <a:normAutofit/>
          </a:bodyPr>
          <a:lstStyle/>
          <a:p>
            <a:r>
              <a:rPr lang="tr-TR" b="1"/>
              <a:t>Akustik Dalgaları Kullanan Canlılar</a:t>
            </a:r>
            <a:br>
              <a:rPr lang="tr-TR" b="1"/>
            </a:br>
            <a:r>
              <a:rPr lang="tr-TR" b="1"/>
              <a:t>- Yunuslar</a:t>
            </a:r>
            <a:endParaRPr lang="tr-TR" dirty="0"/>
          </a:p>
        </p:txBody>
      </p:sp>
      <p:sp>
        <p:nvSpPr>
          <p:cNvPr id="3" name="İçerik Yer Tutucusu 2">
            <a:extLst>
              <a:ext uri="{FF2B5EF4-FFF2-40B4-BE49-F238E27FC236}">
                <a16:creationId xmlns:a16="http://schemas.microsoft.com/office/drawing/2014/main" xmlns="" id="{88C4D822-087F-C04A-6A98-7BBADE6EABEB}"/>
              </a:ext>
            </a:extLst>
          </p:cNvPr>
          <p:cNvSpPr>
            <a:spLocks noGrp="1"/>
          </p:cNvSpPr>
          <p:nvPr>
            <p:ph idx="1"/>
          </p:nvPr>
        </p:nvSpPr>
        <p:spPr>
          <a:xfrm>
            <a:off x="913795" y="2096064"/>
            <a:ext cx="10353762" cy="3695136"/>
          </a:xfrm>
        </p:spPr>
        <p:txBody>
          <a:bodyPr>
            <a:normAutofit/>
          </a:bodyPr>
          <a:lstStyle/>
          <a:p>
            <a:r>
              <a:rPr lang="tr-TR" dirty="0"/>
              <a:t>Yunuslar iletişim kurmak için baş bölgelerinde özel bir organ bulunur. 200 bin kez titreşerek ses dalgaları yaratarak iletim yapar. İnsanın işitemediği frekans değerlerinde göndererek yunuslar birbirleri ile haberleşirler. Çok uzak mesafelerde olmalarına rağmen ses titreşimleri kilometrelerce öteye ulaşabilmektedir. İnsanlar işitemez ancak bir takım sesler duyabilirler, konuşma sesleri gibi karşılıklı birbirlerine aktarılır.</a:t>
            </a:r>
          </a:p>
        </p:txBody>
      </p:sp>
    </p:spTree>
    <p:extLst>
      <p:ext uri="{BB962C8B-B14F-4D97-AF65-F5344CB8AC3E}">
        <p14:creationId xmlns:p14="http://schemas.microsoft.com/office/powerpoint/2010/main" val="3923675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434E60AF-C419-66AD-72CE-C04017EBF7B1}"/>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a:t>Akustik Dalgaları Kullanan Canlılar</a:t>
            </a:r>
            <a:br>
              <a:rPr lang="en-US"/>
            </a:br>
            <a:r>
              <a:rPr lang="en-US"/>
              <a:t>- Yarasalar</a:t>
            </a:r>
          </a:p>
        </p:txBody>
      </p:sp>
      <p:pic>
        <p:nvPicPr>
          <p:cNvPr id="11266" name="Picture 2">
            <a:extLst>
              <a:ext uri="{FF2B5EF4-FFF2-40B4-BE49-F238E27FC236}">
                <a16:creationId xmlns:a16="http://schemas.microsoft.com/office/drawing/2014/main" xmlns="" id="{14046931-75F3-E1C6-A222-9048706F5BD1}"/>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r="20096"/>
          <a:stretch/>
        </p:blipFill>
        <p:spPr bwMode="auto">
          <a:xfrm>
            <a:off x="1017388" y="2210935"/>
            <a:ext cx="4833257" cy="3493180"/>
          </a:xfrm>
          <a:prstGeom prst="rect">
            <a:avLst/>
          </a:prstGeom>
          <a:no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
        <p:nvSpPr>
          <p:cNvPr id="6" name="Metin kutusu 5">
            <a:extLst>
              <a:ext uri="{FF2B5EF4-FFF2-40B4-BE49-F238E27FC236}">
                <a16:creationId xmlns:a16="http://schemas.microsoft.com/office/drawing/2014/main" xmlns="" id="{8653FC1A-4397-6BCB-D167-9577113DE795}"/>
              </a:ext>
            </a:extLst>
          </p:cNvPr>
          <p:cNvSpPr txBox="1"/>
          <p:nvPr/>
        </p:nvSpPr>
        <p:spPr>
          <a:xfrm>
            <a:off x="6250695" y="2096064"/>
            <a:ext cx="5016860" cy="3695136"/>
          </a:xfrm>
          <a:prstGeom prst="rect">
            <a:avLst/>
          </a:prstGeom>
        </p:spPr>
        <p:txBody>
          <a:bodyPr vert="horz" lIns="91440" tIns="45720" rIns="91440" bIns="45720" rtlCol="0">
            <a:normAutofit/>
          </a:bodyPr>
          <a:lstStyle/>
          <a:p>
            <a:pPr indent="-228600" defTabSz="914400">
              <a:lnSpc>
                <a:spcPct val="120000"/>
              </a:lnSpc>
              <a:spcAft>
                <a:spcPts val="600"/>
              </a:spcAft>
              <a:buFont typeface="Arial" panose="020B0604020202020204" pitchFamily="34" charset="0"/>
              <a:buChar char="•"/>
            </a:pPr>
            <a:r>
              <a:rPr lang="en-US">
                <a:effectLst>
                  <a:outerShdw blurRad="50800" dist="38100" dir="2700000" algn="tl" rotWithShape="0">
                    <a:srgbClr val="000000">
                      <a:alpha val="48000"/>
                    </a:srgbClr>
                  </a:outerShdw>
                </a:effectLst>
              </a:rPr>
              <a:t>Yarasalarda ses titreşimleri sayesinde çevresindeki cisimleri algılayarak görme yeteneğine sahip olur. Yaydıkları ses dalgaları tekrar kendilerine ulaştığında hangi noktada ne olduğunu algılayarak tanırlar.</a:t>
            </a:r>
          </a:p>
        </p:txBody>
      </p:sp>
    </p:spTree>
    <p:extLst>
      <p:ext uri="{BB962C8B-B14F-4D97-AF65-F5344CB8AC3E}">
        <p14:creationId xmlns:p14="http://schemas.microsoft.com/office/powerpoint/2010/main" val="219466884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xmlns="" id="{AB76F39C-DC92-43A2-AFAC-DF33A3F0EB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DD34D54E-3A28-6C24-FB40-3B429EF37A8D}"/>
              </a:ext>
            </a:extLst>
          </p:cNvPr>
          <p:cNvSpPr>
            <a:spLocks noGrp="1"/>
          </p:cNvSpPr>
          <p:nvPr>
            <p:ph type="title"/>
          </p:nvPr>
        </p:nvSpPr>
        <p:spPr>
          <a:xfrm>
            <a:off x="913796" y="4223657"/>
            <a:ext cx="5021337" cy="1922107"/>
          </a:xfrm>
        </p:spPr>
        <p:txBody>
          <a:bodyPr>
            <a:normAutofit/>
          </a:bodyPr>
          <a:lstStyle/>
          <a:p>
            <a:pPr algn="l"/>
            <a:r>
              <a:rPr lang="tr-TR" sz="2800">
                <a:effectLst/>
              </a:rPr>
              <a:t>Denizaltılar Akustik Dalgaları Nasıl Kullanır?</a:t>
            </a:r>
            <a:endParaRPr lang="tr-TR" sz="2800"/>
          </a:p>
        </p:txBody>
      </p:sp>
      <p:pic>
        <p:nvPicPr>
          <p:cNvPr id="4" name="Picture 4" descr="Sensors | Free Full-Text | Underwater Optical Wireless Communications:  Overview | HTML">
            <a:extLst>
              <a:ext uri="{FF2B5EF4-FFF2-40B4-BE49-F238E27FC236}">
                <a16:creationId xmlns:a16="http://schemas.microsoft.com/office/drawing/2014/main" xmlns="" id="{174B71D0-4063-38C4-1A39-1FB6206CFCA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98998" y="497632"/>
            <a:ext cx="4234763" cy="3398398"/>
          </a:xfrm>
          <a:prstGeom prst="rect">
            <a:avLst/>
          </a:prstGeom>
          <a:noFill/>
          <a:extLst>
            <a:ext uri="{909E8E84-426E-40DD-AFC4-6F175D3DCCD1}">
              <a14:hiddenFill xmlns:a14="http://schemas.microsoft.com/office/drawing/2010/main">
                <a:solidFill>
                  <a:srgbClr val="FFFFFF"/>
                </a:solidFill>
              </a14:hiddenFill>
            </a:ext>
          </a:extLst>
        </p:spPr>
      </p:pic>
      <p:cxnSp>
        <p:nvCxnSpPr>
          <p:cNvPr id="21" name="Straight Connector 11">
            <a:extLst>
              <a:ext uri="{FF2B5EF4-FFF2-40B4-BE49-F238E27FC236}">
                <a16:creationId xmlns:a16="http://schemas.microsoft.com/office/drawing/2014/main" xmlns="" id="{966758FC-A415-4D42-862A-2C0765FF802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6096000" y="1154913"/>
            <a:ext cx="0" cy="20838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2" descr="New buoys enable submerged subs to communicate">
            <a:extLst>
              <a:ext uri="{FF2B5EF4-FFF2-40B4-BE49-F238E27FC236}">
                <a16:creationId xmlns:a16="http://schemas.microsoft.com/office/drawing/2014/main" xmlns="" id="{8796B42E-FB93-3C93-7FAD-FAC37F2B1A0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56933" y="497655"/>
            <a:ext cx="5437363" cy="3398352"/>
          </a:xfrm>
          <a:prstGeom prst="rect">
            <a:avLst/>
          </a:prstGeom>
          <a:noFill/>
          <a:extLst>
            <a:ext uri="{909E8E84-426E-40DD-AFC4-6F175D3DCCD1}">
              <a14:hiddenFill xmlns:a14="http://schemas.microsoft.com/office/drawing/2010/main">
                <a:solidFill>
                  <a:srgbClr val="FFFFFF"/>
                </a:solidFill>
              </a14:hiddenFill>
            </a:ext>
          </a:extLst>
        </p:spPr>
      </p:pic>
      <p:sp>
        <p:nvSpPr>
          <p:cNvPr id="3" name="İçerik Yer Tutucusu 2">
            <a:extLst>
              <a:ext uri="{FF2B5EF4-FFF2-40B4-BE49-F238E27FC236}">
                <a16:creationId xmlns:a16="http://schemas.microsoft.com/office/drawing/2014/main" xmlns="" id="{2DE582E2-932F-9417-F364-3E0BF4F1612D}"/>
              </a:ext>
            </a:extLst>
          </p:cNvPr>
          <p:cNvSpPr>
            <a:spLocks noGrp="1"/>
          </p:cNvSpPr>
          <p:nvPr>
            <p:ph idx="1"/>
          </p:nvPr>
        </p:nvSpPr>
        <p:spPr>
          <a:xfrm>
            <a:off x="6256865" y="4223657"/>
            <a:ext cx="5010691" cy="1922107"/>
          </a:xfrm>
        </p:spPr>
        <p:txBody>
          <a:bodyPr anchor="ctr">
            <a:normAutofit/>
          </a:bodyPr>
          <a:lstStyle/>
          <a:p>
            <a:pPr>
              <a:lnSpc>
                <a:spcPct val="110000"/>
              </a:lnSpc>
            </a:pPr>
            <a:r>
              <a:rPr lang="tr-TR" sz="1100" dirty="0"/>
              <a:t>Ses suda çok uzağa gider ve su altında hoparlörler ve </a:t>
            </a:r>
            <a:r>
              <a:rPr lang="tr-TR" sz="1100" dirty="0" err="1"/>
              <a:t>hidrofonlar</a:t>
            </a:r>
            <a:r>
              <a:rPr lang="tr-TR" sz="1100" dirty="0"/>
              <a:t> önemli bir boşluğu doldurabilir. Görünüşe göre hem Amerikan (SOSUS) hem de Rus donanmaları, denizaltılarının uğrak yeri olan deniz tabanına sağlam iletişim ekipmanları yerleştirmiş ve denizaltı iletişim kablolarını kara istasyonlarına bağlamıştır. Bir denizaltı böyle bir cihazın yakınında saklanıyorsa, karargahı ile iletişim halinde kalabilir. Bazen </a:t>
            </a:r>
            <a:r>
              <a:rPr lang="tr-TR" sz="1100" dirty="0" err="1"/>
              <a:t>Gertrude</a:t>
            </a:r>
            <a:r>
              <a:rPr lang="tr-TR" sz="1100" dirty="0"/>
              <a:t> olarak adlandırılan bir su altı telefonu da denizaltılarla iletişim kurmak için kullanılır.</a:t>
            </a:r>
          </a:p>
        </p:txBody>
      </p:sp>
    </p:spTree>
    <p:extLst>
      <p:ext uri="{BB962C8B-B14F-4D97-AF65-F5344CB8AC3E}">
        <p14:creationId xmlns:p14="http://schemas.microsoft.com/office/powerpoint/2010/main" val="21229997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4"/>
          <p:cNvSpPr>
            <a:spLocks noGrp="1"/>
          </p:cNvSpPr>
          <p:nvPr>
            <p:ph type="title"/>
          </p:nvPr>
        </p:nvSpPr>
        <p:spPr>
          <a:xfrm>
            <a:off x="751235" y="132080"/>
            <a:ext cx="10353761" cy="1326321"/>
          </a:xfrm>
        </p:spPr>
        <p:txBody>
          <a:bodyPr/>
          <a:lstStyle/>
          <a:p>
            <a:r>
              <a:rPr lang="tr-TR" dirty="0" smtClean="0"/>
              <a:t>Sorular</a:t>
            </a:r>
            <a:endParaRPr lang="tr-TR" dirty="0"/>
          </a:p>
        </p:txBody>
      </p:sp>
      <p:sp>
        <p:nvSpPr>
          <p:cNvPr id="6" name="İçerik Yer Tutucusu 5"/>
          <p:cNvSpPr>
            <a:spLocks noGrp="1"/>
          </p:cNvSpPr>
          <p:nvPr>
            <p:ph idx="1"/>
          </p:nvPr>
        </p:nvSpPr>
        <p:spPr>
          <a:xfrm>
            <a:off x="913795" y="1330960"/>
            <a:ext cx="10353762" cy="4876800"/>
          </a:xfrm>
        </p:spPr>
        <p:txBody>
          <a:bodyPr/>
          <a:lstStyle/>
          <a:p>
            <a:r>
              <a:rPr lang="tr-TR" b="1" dirty="0" smtClean="0"/>
              <a:t>1.</a:t>
            </a:r>
            <a:r>
              <a:rPr lang="tr-TR" dirty="0" smtClean="0"/>
              <a:t>Balinalar </a:t>
            </a:r>
            <a:r>
              <a:rPr lang="tr-TR" dirty="0" smtClean="0"/>
              <a:t>nasıl işitir?</a:t>
            </a:r>
          </a:p>
          <a:p>
            <a:pPr marL="0" indent="0">
              <a:buNone/>
            </a:pPr>
            <a:r>
              <a:rPr lang="tr-TR" dirty="0"/>
              <a:t>10-200 Hz aralığında olan sesler balinaların iskeletlerinin titreşmesine sebep oluyor ve kulak kemiklerinin iskeletle kaynaşık olması sayesinde bu titreşimler kulaklara </a:t>
            </a:r>
            <a:r>
              <a:rPr lang="tr-TR" dirty="0" smtClean="0"/>
              <a:t>aktarılıyor böylece işitme gerçekleşir.</a:t>
            </a:r>
          </a:p>
          <a:p>
            <a:r>
              <a:rPr lang="tr-TR" b="1" dirty="0" smtClean="0"/>
              <a:t>2</a:t>
            </a:r>
            <a:r>
              <a:rPr lang="tr-TR" dirty="0" smtClean="0"/>
              <a:t>.NAVTEX</a:t>
            </a:r>
            <a:r>
              <a:rPr lang="tr-TR" dirty="0"/>
              <a:t>, donanımı, </a:t>
            </a:r>
            <a:r>
              <a:rPr lang="tr-TR" dirty="0" smtClean="0"/>
              <a:t>hangi </a:t>
            </a:r>
            <a:r>
              <a:rPr lang="tr-TR" dirty="0"/>
              <a:t>birimlerden </a:t>
            </a:r>
            <a:r>
              <a:rPr lang="tr-TR" dirty="0" smtClean="0"/>
              <a:t>oluşur</a:t>
            </a:r>
            <a:r>
              <a:rPr lang="tr-TR" dirty="0"/>
              <a:t>?</a:t>
            </a:r>
            <a:endParaRPr lang="tr-TR" dirty="0" smtClean="0"/>
          </a:p>
          <a:p>
            <a:pPr marL="0" indent="0">
              <a:buNone/>
            </a:pPr>
            <a:r>
              <a:rPr lang="tr-TR" dirty="0"/>
              <a:t> </a:t>
            </a:r>
            <a:r>
              <a:rPr lang="tr-TR" dirty="0" smtClean="0"/>
              <a:t>Alıcı </a:t>
            </a:r>
            <a:r>
              <a:rPr lang="tr-TR" dirty="0"/>
              <a:t>• İşaret İşlemcisi • </a:t>
            </a:r>
            <a:r>
              <a:rPr lang="tr-TR" dirty="0" smtClean="0"/>
              <a:t>Yazıcı</a:t>
            </a:r>
          </a:p>
          <a:p>
            <a:r>
              <a:rPr lang="tr-TR" b="1" dirty="0" smtClean="0"/>
              <a:t>3</a:t>
            </a:r>
            <a:r>
              <a:rPr lang="tr-TR" dirty="0" smtClean="0"/>
              <a:t>.Denizin altında neden elektromanyetik dalga değil de akustik dalga kullanılır?</a:t>
            </a:r>
            <a:endParaRPr lang="tr-TR" dirty="0"/>
          </a:p>
          <a:p>
            <a:pPr marL="0" indent="0">
              <a:buNone/>
            </a:pPr>
            <a:r>
              <a:rPr lang="tr-TR" dirty="0" smtClean="0"/>
              <a:t> Elektromanyetik </a:t>
            </a:r>
            <a:r>
              <a:rPr lang="tr-TR"/>
              <a:t>dalgalar </a:t>
            </a:r>
            <a:r>
              <a:rPr lang="tr-TR" smtClean="0"/>
              <a:t>sulu </a:t>
            </a:r>
            <a:r>
              <a:rPr lang="tr-TR" dirty="0"/>
              <a:t>ortamlarda </a:t>
            </a:r>
            <a:r>
              <a:rPr lang="tr-TR" dirty="0" smtClean="0"/>
              <a:t>iyi </a:t>
            </a:r>
            <a:r>
              <a:rPr lang="tr-TR" dirty="0" err="1" smtClean="0"/>
              <a:t>yayılamdığından</a:t>
            </a:r>
            <a:r>
              <a:rPr lang="tr-TR" dirty="0"/>
              <a:t>,</a:t>
            </a:r>
            <a:r>
              <a:rPr lang="tr-TR" dirty="0" smtClean="0"/>
              <a:t> akustik dalgalar daha iyi yayıldığı için akustik dalgalar kullanılır</a:t>
            </a:r>
            <a:endParaRPr lang="tr-TR" dirty="0" smtClean="0"/>
          </a:p>
          <a:p>
            <a:endParaRPr lang="tr-TR" dirty="0" smtClean="0"/>
          </a:p>
          <a:p>
            <a:endParaRPr lang="tr-TR" dirty="0"/>
          </a:p>
        </p:txBody>
      </p:sp>
    </p:spTree>
    <p:extLst>
      <p:ext uri="{BB962C8B-B14F-4D97-AF65-F5344CB8AC3E}">
        <p14:creationId xmlns:p14="http://schemas.microsoft.com/office/powerpoint/2010/main" val="1971324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xmlns="" id="{F155F17E-1AB1-53C6-6577-664FF6EE0A4F}"/>
              </a:ext>
            </a:extLst>
          </p:cNvPr>
          <p:cNvSpPr>
            <a:spLocks noGrp="1"/>
          </p:cNvSpPr>
          <p:nvPr>
            <p:ph type="title"/>
          </p:nvPr>
        </p:nvSpPr>
        <p:spPr>
          <a:xfrm>
            <a:off x="6513534" y="609600"/>
            <a:ext cx="4754022" cy="1326321"/>
          </a:xfrm>
        </p:spPr>
        <p:txBody>
          <a:bodyPr>
            <a:normAutofit/>
          </a:bodyPr>
          <a:lstStyle/>
          <a:p>
            <a:r>
              <a:rPr lang="tr-TR" sz="2900" b="1" dirty="0"/>
              <a:t>Denizde haberleşme </a:t>
            </a:r>
            <a:r>
              <a:rPr lang="tr-TR" sz="2900" b="1" dirty="0" err="1" smtClean="0"/>
              <a:t>amaçlarI</a:t>
            </a:r>
            <a:r>
              <a:rPr lang="tr-TR" sz="2900" b="1" dirty="0" smtClean="0"/>
              <a:t> </a:t>
            </a:r>
            <a:r>
              <a:rPr lang="tr-TR" sz="2900" b="1" dirty="0"/>
              <a:t>nelerdir?</a:t>
            </a:r>
            <a:endParaRPr lang="tr-TR" sz="2900" dirty="0"/>
          </a:p>
        </p:txBody>
      </p:sp>
      <p:pic>
        <p:nvPicPr>
          <p:cNvPr id="13" name="Picture 4" descr="Sea ile sevk">
            <a:extLst>
              <a:ext uri="{FF2B5EF4-FFF2-40B4-BE49-F238E27FC236}">
                <a16:creationId xmlns:a16="http://schemas.microsoft.com/office/drawing/2014/main" xmlns="" id="{5604E674-E34A-DF8E-45A0-9C9A119258CC}"/>
              </a:ext>
            </a:extLst>
          </p:cNvPr>
          <p:cNvPicPr>
            <a:picLocks noChangeAspect="1"/>
          </p:cNvPicPr>
          <p:nvPr/>
        </p:nvPicPr>
        <p:blipFill rotWithShape="1">
          <a:blip r:embed="rId4"/>
          <a:srcRect l="22625" r="18041" b="-1"/>
          <a:stretch/>
        </p:blipFill>
        <p:spPr>
          <a:xfrm>
            <a:off x="20" y="10"/>
            <a:ext cx="6095980" cy="6857990"/>
          </a:xfrm>
          <a:prstGeom prst="rect">
            <a:avLst/>
          </a:prstGeom>
        </p:spPr>
      </p:pic>
      <p:sp>
        <p:nvSpPr>
          <p:cNvPr id="3" name="İçerik Yer Tutucusu 2">
            <a:extLst>
              <a:ext uri="{FF2B5EF4-FFF2-40B4-BE49-F238E27FC236}">
                <a16:creationId xmlns:a16="http://schemas.microsoft.com/office/drawing/2014/main" xmlns="" id="{95CBEF76-09DD-0A16-ABA4-AD3048E3F4D1}"/>
              </a:ext>
            </a:extLst>
          </p:cNvPr>
          <p:cNvSpPr>
            <a:spLocks noGrp="1"/>
          </p:cNvSpPr>
          <p:nvPr>
            <p:ph idx="1"/>
          </p:nvPr>
        </p:nvSpPr>
        <p:spPr>
          <a:xfrm>
            <a:off x="6513534" y="2096064"/>
            <a:ext cx="4754022" cy="3695136"/>
          </a:xfrm>
        </p:spPr>
        <p:txBody>
          <a:bodyPr>
            <a:normAutofit/>
          </a:bodyPr>
          <a:lstStyle/>
          <a:p>
            <a:r>
              <a:rPr lang="tr-TR" b="1" dirty="0"/>
              <a:t>Denizde Haberleşme </a:t>
            </a:r>
            <a:r>
              <a:rPr lang="tr-TR" b="1" dirty="0" smtClean="0"/>
              <a:t>aşağıdaki </a:t>
            </a:r>
            <a:r>
              <a:rPr lang="tr-TR" b="1" dirty="0"/>
              <a:t>başlıklar altında toplayabiliriz:</a:t>
            </a:r>
            <a:endParaRPr lang="tr-TR" dirty="0"/>
          </a:p>
          <a:p>
            <a:pPr>
              <a:buFont typeface="Arial" panose="020B0604020202020204" pitchFamily="34" charset="0"/>
              <a:buChar char="•"/>
            </a:pPr>
            <a:r>
              <a:rPr lang="tr-TR" dirty="0"/>
              <a:t>Gemi / Tekne içi haberleşme</a:t>
            </a:r>
          </a:p>
          <a:p>
            <a:pPr>
              <a:buFont typeface="Arial" panose="020B0604020202020204" pitchFamily="34" charset="0"/>
              <a:buChar char="•"/>
            </a:pPr>
            <a:r>
              <a:rPr lang="tr-TR" dirty="0"/>
              <a:t>Gemi - Gemi arası haberleşme</a:t>
            </a:r>
          </a:p>
          <a:p>
            <a:pPr>
              <a:buFont typeface="Arial" panose="020B0604020202020204" pitchFamily="34" charset="0"/>
              <a:buChar char="•"/>
            </a:pPr>
            <a:r>
              <a:rPr lang="tr-TR" dirty="0"/>
              <a:t>Gemi - Kıyı arası haberleşme</a:t>
            </a:r>
          </a:p>
          <a:p>
            <a:pPr>
              <a:buFont typeface="Arial" panose="020B0604020202020204" pitchFamily="34" charset="0"/>
              <a:buChar char="•"/>
            </a:pPr>
            <a:r>
              <a:rPr lang="tr-TR" dirty="0"/>
              <a:t>Kıyı - Gemi arası haberleşme</a:t>
            </a:r>
          </a:p>
          <a:p>
            <a:pPr>
              <a:buFont typeface="Arial" panose="020B0604020202020204" pitchFamily="34" charset="0"/>
              <a:buChar char="•"/>
            </a:pPr>
            <a:r>
              <a:rPr lang="tr-TR" dirty="0"/>
              <a:t>Acil durum haberleşmeleri</a:t>
            </a:r>
          </a:p>
          <a:p>
            <a:endParaRPr lang="tr-TR" dirty="0"/>
          </a:p>
        </p:txBody>
      </p:sp>
      <p:cxnSp>
        <p:nvCxnSpPr>
          <p:cNvPr id="20" name="Straight Connector 17">
            <a:extLst>
              <a:ext uri="{FF2B5EF4-FFF2-40B4-BE49-F238E27FC236}">
                <a16:creationId xmlns:a16="http://schemas.microsoft.com/office/drawing/2014/main" xmlns="" id="{E0DCF65E-F84E-483D-83D7-A1616D569143}"/>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610656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07572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F155F17E-1AB1-53C6-6577-664FF6EE0A4F}"/>
              </a:ext>
            </a:extLst>
          </p:cNvPr>
          <p:cNvSpPr>
            <a:spLocks noGrp="1"/>
          </p:cNvSpPr>
          <p:nvPr>
            <p:ph type="title"/>
          </p:nvPr>
        </p:nvSpPr>
        <p:spPr>
          <a:xfrm>
            <a:off x="913796" y="927100"/>
            <a:ext cx="3418766" cy="4616450"/>
          </a:xfrm>
        </p:spPr>
        <p:txBody>
          <a:bodyPr>
            <a:normAutofit/>
          </a:bodyPr>
          <a:lstStyle/>
          <a:p>
            <a:r>
              <a:rPr lang="tr-TR" b="1" dirty="0"/>
              <a:t>Denizde Haberleşme Yöntemleri</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95CBEF76-09DD-0A16-ABA4-AD3048E3F4D1}"/>
              </a:ext>
            </a:extLst>
          </p:cNvPr>
          <p:cNvSpPr>
            <a:spLocks noGrp="1"/>
          </p:cNvSpPr>
          <p:nvPr>
            <p:ph idx="1"/>
          </p:nvPr>
        </p:nvSpPr>
        <p:spPr>
          <a:xfrm>
            <a:off x="4976029" y="971549"/>
            <a:ext cx="6291528" cy="4616450"/>
          </a:xfrm>
        </p:spPr>
        <p:txBody>
          <a:bodyPr anchor="ctr">
            <a:normAutofit/>
          </a:bodyPr>
          <a:lstStyle/>
          <a:p>
            <a:r>
              <a:rPr lang="tr-TR" b="1" dirty="0"/>
              <a:t>“Denizde Haberleşme” yöntemlerini şu başlıklar altında inceleyeceğiz:</a:t>
            </a:r>
            <a:endParaRPr lang="tr-TR" dirty="0"/>
          </a:p>
          <a:p>
            <a:pPr>
              <a:buFont typeface="Arial" panose="020B0604020202020204" pitchFamily="34" charset="0"/>
              <a:buChar char="•"/>
            </a:pPr>
            <a:r>
              <a:rPr lang="tr-TR" dirty="0"/>
              <a:t>Bayrak ve Flamalarla haberleşme</a:t>
            </a:r>
          </a:p>
          <a:p>
            <a:pPr>
              <a:buFont typeface="Arial" panose="020B0604020202020204" pitchFamily="34" charset="0"/>
              <a:buChar char="•"/>
            </a:pPr>
            <a:r>
              <a:rPr lang="tr-TR" dirty="0"/>
              <a:t>Cep telefonu ile haberleşme</a:t>
            </a:r>
          </a:p>
          <a:p>
            <a:pPr>
              <a:buFont typeface="Arial" panose="020B0604020202020204" pitchFamily="34" charset="0"/>
              <a:buChar char="•"/>
            </a:pPr>
            <a:r>
              <a:rPr lang="tr-TR" dirty="0"/>
              <a:t>Telsizle haberleşme</a:t>
            </a:r>
          </a:p>
          <a:p>
            <a:pPr>
              <a:buFont typeface="Arial" panose="020B0604020202020204" pitchFamily="34" charset="0"/>
              <a:buChar char="•"/>
            </a:pPr>
            <a:r>
              <a:rPr lang="tr-TR" dirty="0"/>
              <a:t>Uydu haberleşme sistemleri (NAVTEK)</a:t>
            </a:r>
          </a:p>
          <a:p>
            <a:pPr>
              <a:buFont typeface="Arial" panose="020B0604020202020204" pitchFamily="34" charset="0"/>
              <a:buChar char="•"/>
            </a:pPr>
            <a:r>
              <a:rPr lang="tr-TR" dirty="0"/>
              <a:t>Diğer haberleşme çeşitleri</a:t>
            </a:r>
          </a:p>
          <a:p>
            <a:r>
              <a:rPr lang="tr-TR" dirty="0"/>
              <a:t>I. Denizde tehlike işaretleri</a:t>
            </a:r>
          </a:p>
          <a:p>
            <a:r>
              <a:rPr lang="tr-TR" dirty="0"/>
              <a:t>II. Kod Flamaları</a:t>
            </a:r>
          </a:p>
          <a:p>
            <a:endParaRPr lang="tr-TR" dirty="0"/>
          </a:p>
        </p:txBody>
      </p:sp>
    </p:spTree>
    <p:extLst>
      <p:ext uri="{BB962C8B-B14F-4D97-AF65-F5344CB8AC3E}">
        <p14:creationId xmlns:p14="http://schemas.microsoft.com/office/powerpoint/2010/main" val="5709072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43C717DC-7609-DD91-91F2-C32E2AB36662}"/>
              </a:ext>
            </a:extLst>
          </p:cNvPr>
          <p:cNvSpPr>
            <a:spLocks noGrp="1"/>
          </p:cNvSpPr>
          <p:nvPr>
            <p:ph type="title"/>
          </p:nvPr>
        </p:nvSpPr>
        <p:spPr>
          <a:xfrm>
            <a:off x="913796" y="927100"/>
            <a:ext cx="3418766" cy="4616450"/>
          </a:xfrm>
        </p:spPr>
        <p:txBody>
          <a:bodyPr>
            <a:normAutofit/>
          </a:bodyPr>
          <a:lstStyle/>
          <a:p>
            <a:r>
              <a:rPr lang="tr-TR" b="1" dirty="0"/>
              <a:t>Bayrak ve Flamalarla haberleşme</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AE991B06-C865-7623-F808-9A8671052073}"/>
              </a:ext>
            </a:extLst>
          </p:cNvPr>
          <p:cNvSpPr>
            <a:spLocks noGrp="1"/>
          </p:cNvSpPr>
          <p:nvPr>
            <p:ph idx="1"/>
          </p:nvPr>
        </p:nvSpPr>
        <p:spPr>
          <a:xfrm>
            <a:off x="4976029" y="971549"/>
            <a:ext cx="6291528" cy="4616450"/>
          </a:xfrm>
        </p:spPr>
        <p:txBody>
          <a:bodyPr anchor="ctr">
            <a:normAutofit/>
          </a:bodyPr>
          <a:lstStyle/>
          <a:p>
            <a:r>
              <a:rPr lang="tr-TR" dirty="0"/>
              <a:t>Yelkenli veya yelkensiz tüm deniz taşıtları, bağlı olduğu ülke bayrağını ve sularında gezdiği ülkenin bayrağını teknesine asmak zorundadır.</a:t>
            </a:r>
          </a:p>
          <a:p>
            <a:r>
              <a:rPr lang="tr-TR" dirty="0"/>
              <a:t>Ülke bayrakları dışında bayrak ve flamalarla haberleşme günümüzde eskisi kadar kullanılmamaktadır. Ticari ve yolcu gemilerinin bu yöntemi kullanabileceğini göz önüne alarak incelemekte fayda var.</a:t>
            </a:r>
          </a:p>
          <a:p>
            <a:endParaRPr lang="tr-TR" dirty="0"/>
          </a:p>
        </p:txBody>
      </p:sp>
    </p:spTree>
    <p:extLst>
      <p:ext uri="{BB962C8B-B14F-4D97-AF65-F5344CB8AC3E}">
        <p14:creationId xmlns:p14="http://schemas.microsoft.com/office/powerpoint/2010/main" val="40784053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1">
            <a:extLst>
              <a:ext uri="{FF2B5EF4-FFF2-40B4-BE49-F238E27FC236}">
                <a16:creationId xmlns:a16="http://schemas.microsoft.com/office/drawing/2014/main" xmlns="" id="{E6615DAC-8BDD-4ADE-9EBE-95BE423ECCD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xmlns="" id="{EA5A03C4-1E65-4F89-873F-AA8DF731151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2207BB61-93F9-4DD7-8194-BCE99491A04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43466" y="643468"/>
            <a:ext cx="5377685"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a:extLst>
              <a:ext uri="{FF2B5EF4-FFF2-40B4-BE49-F238E27FC236}">
                <a16:creationId xmlns:a16="http://schemas.microsoft.com/office/drawing/2014/main" xmlns="" id="{F02A16B8-AF52-17CA-F181-8A4F89D7A3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9977"/>
          <a:stretch/>
        </p:blipFill>
        <p:spPr bwMode="auto">
          <a:xfrm>
            <a:off x="1184306" y="1123527"/>
            <a:ext cx="4297258" cy="4604800"/>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xmlns="" id="{3B6A2DED-831A-437E-99D6-DCE3072FB3D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182019" y="643468"/>
            <a:ext cx="5366508"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a:extLst>
              <a:ext uri="{FF2B5EF4-FFF2-40B4-BE49-F238E27FC236}">
                <a16:creationId xmlns:a16="http://schemas.microsoft.com/office/drawing/2014/main" xmlns="" id="{843A2BB8-D855-7D8B-D1A9-99BF07B8299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551"/>
          <a:stretch/>
        </p:blipFill>
        <p:spPr bwMode="auto">
          <a:xfrm>
            <a:off x="6776249" y="1123527"/>
            <a:ext cx="4160670" cy="460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599475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17197544-100D-2D67-3B76-FCE8D58E19B2}"/>
              </a:ext>
            </a:extLst>
          </p:cNvPr>
          <p:cNvSpPr>
            <a:spLocks noGrp="1"/>
          </p:cNvSpPr>
          <p:nvPr>
            <p:ph type="title"/>
          </p:nvPr>
        </p:nvSpPr>
        <p:spPr>
          <a:xfrm>
            <a:off x="913796" y="927100"/>
            <a:ext cx="3418766" cy="4616450"/>
          </a:xfrm>
        </p:spPr>
        <p:txBody>
          <a:bodyPr>
            <a:normAutofit/>
          </a:bodyPr>
          <a:lstStyle/>
          <a:p>
            <a:r>
              <a:rPr lang="tr-TR" sz="3100" b="1"/>
              <a:t>Cep telefonuyla haberleşme</a:t>
            </a:r>
            <a:endParaRPr lang="tr-TR" sz="310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984C723E-4978-E318-05E8-13F32C2382A3}"/>
              </a:ext>
            </a:extLst>
          </p:cNvPr>
          <p:cNvSpPr>
            <a:spLocks noGrp="1"/>
          </p:cNvSpPr>
          <p:nvPr>
            <p:ph idx="1"/>
          </p:nvPr>
        </p:nvSpPr>
        <p:spPr>
          <a:xfrm>
            <a:off x="4976029" y="971549"/>
            <a:ext cx="6291528" cy="4616450"/>
          </a:xfrm>
        </p:spPr>
        <p:txBody>
          <a:bodyPr anchor="ctr">
            <a:normAutofit/>
          </a:bodyPr>
          <a:lstStyle/>
          <a:p>
            <a:pPr>
              <a:lnSpc>
                <a:spcPct val="110000"/>
              </a:lnSpc>
            </a:pPr>
            <a:r>
              <a:rPr lang="tr-TR" sz="1700"/>
              <a:t>Baz istasyonları ile temas kurulabildiği kıyıya yakın bölgelerde cep telefonu haberleşmede büyük kolaylık sağlar. Bunun için denize çıkmadan önce en yakın sahil güvenlik, hastane ve limanların telefonunu yanınıza almanız yararlı olabilir.</a:t>
            </a:r>
          </a:p>
          <a:p>
            <a:pPr>
              <a:lnSpc>
                <a:spcPct val="110000"/>
              </a:lnSpc>
            </a:pPr>
            <a:r>
              <a:rPr lang="tr-TR" sz="1700"/>
              <a:t>Cep telefonunun sürekli kullandığımız özelliği haricinde sağladığı başka yararlar da bulunur. Hava tahminleri, önemli duyurular ve bilgiler alabileceğimiz cep telefonuyla deniz enformasyonuna ulaşma servisleri de vardır.</a:t>
            </a:r>
          </a:p>
          <a:p>
            <a:pPr>
              <a:lnSpc>
                <a:spcPct val="110000"/>
              </a:lnSpc>
            </a:pPr>
            <a:r>
              <a:rPr lang="tr-TR" sz="1700"/>
              <a:t>Kısa mesaj (SMS), WAP, GPRS gibi GSM protokolleri büyük kolaylık sağlar. Ayrıca internet erişimi sayesinde güncellenen meteorolojik raporlara ulaşmak mümkündür.</a:t>
            </a:r>
          </a:p>
          <a:p>
            <a:pPr>
              <a:lnSpc>
                <a:spcPct val="110000"/>
              </a:lnSpc>
            </a:pPr>
            <a:endParaRPr lang="tr-TR" sz="1700"/>
          </a:p>
        </p:txBody>
      </p:sp>
    </p:spTree>
    <p:extLst>
      <p:ext uri="{BB962C8B-B14F-4D97-AF65-F5344CB8AC3E}">
        <p14:creationId xmlns:p14="http://schemas.microsoft.com/office/powerpoint/2010/main" val="12008832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4C687AC2-7992-2A6D-BB6F-0B6AA493516A}"/>
              </a:ext>
            </a:extLst>
          </p:cNvPr>
          <p:cNvSpPr>
            <a:spLocks noGrp="1"/>
          </p:cNvSpPr>
          <p:nvPr>
            <p:ph type="title"/>
          </p:nvPr>
        </p:nvSpPr>
        <p:spPr>
          <a:xfrm>
            <a:off x="131476" y="948809"/>
            <a:ext cx="3418766" cy="4616450"/>
          </a:xfrm>
        </p:spPr>
        <p:txBody>
          <a:bodyPr>
            <a:normAutofit/>
          </a:bodyPr>
          <a:lstStyle/>
          <a:p>
            <a:r>
              <a:rPr lang="tr-TR" sz="3100" b="1" dirty="0"/>
              <a:t>Cep telefonuyla haberleşme</a:t>
            </a:r>
            <a:endParaRPr lang="tr-TR" sz="3100"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0576C31D-B035-7C6B-0AEC-09501DC3B510}"/>
              </a:ext>
            </a:extLst>
          </p:cNvPr>
          <p:cNvSpPr>
            <a:spLocks noGrp="1"/>
          </p:cNvSpPr>
          <p:nvPr>
            <p:ph idx="1"/>
          </p:nvPr>
        </p:nvSpPr>
        <p:spPr>
          <a:xfrm>
            <a:off x="3394456" y="198874"/>
            <a:ext cx="6390757" cy="6116319"/>
          </a:xfrm>
        </p:spPr>
        <p:txBody>
          <a:bodyPr anchor="ctr">
            <a:normAutofit/>
          </a:bodyPr>
          <a:lstStyle/>
          <a:p>
            <a:pPr marL="0" indent="0">
              <a:lnSpc>
                <a:spcPct val="110000"/>
              </a:lnSpc>
              <a:buNone/>
            </a:pPr>
            <a:r>
              <a:rPr lang="tr-TR" sz="1600" dirty="0"/>
              <a:t> </a:t>
            </a:r>
            <a:r>
              <a:rPr lang="tr-TR" sz="1600" dirty="0" smtClean="0"/>
              <a:t>   CRUISER </a:t>
            </a:r>
            <a:r>
              <a:rPr lang="tr-TR" sz="1600" dirty="0"/>
              <a:t>MATE </a:t>
            </a:r>
            <a:endParaRPr lang="tr-TR" sz="1600" dirty="0" smtClean="0"/>
          </a:p>
          <a:p>
            <a:pPr>
              <a:lnSpc>
                <a:spcPct val="110000"/>
              </a:lnSpc>
            </a:pPr>
            <a:r>
              <a:rPr lang="tr-TR" sz="1600" dirty="0" smtClean="0"/>
              <a:t>Denizcilere </a:t>
            </a:r>
            <a:r>
              <a:rPr lang="tr-TR" sz="1600" dirty="0"/>
              <a:t>özel hizmet sağlayan ayrı ve “özel” bir haberleşme sistemidir. Cep telefonu aracılığı ile aşağıdaki konularda bilgi edinmek mümkündür.:</a:t>
            </a:r>
          </a:p>
          <a:p>
            <a:pPr>
              <a:lnSpc>
                <a:spcPct val="110000"/>
              </a:lnSpc>
            </a:pPr>
            <a:r>
              <a:rPr lang="tr-TR" sz="1600" dirty="0"/>
              <a:t>Denizde hava tahmin raporları: • 3 günlük tahmin, seçilen deniz için 6 saatlik periyotlar halinde alınabilir. • 4. ve 5. gün tahmin bölgesel olarak genel tahmin ayrı ayrı sunulmaktadır. (Deniz tahminleri, Karaağaç-Antalya ile 4. ve 5. gün için </a:t>
            </a:r>
            <a:r>
              <a:rPr lang="tr-TR" sz="1600" dirty="0" err="1"/>
              <a:t>UOA’dan</a:t>
            </a:r>
            <a:r>
              <a:rPr lang="tr-TR" sz="1600" dirty="0"/>
              <a:t>, diğer bölgeler için </a:t>
            </a:r>
            <a:r>
              <a:rPr lang="tr-TR" sz="1600" dirty="0" err="1"/>
              <a:t>Poseidon’dan</a:t>
            </a:r>
            <a:r>
              <a:rPr lang="tr-TR" sz="1600" dirty="0"/>
              <a:t> derlenmektedir)</a:t>
            </a:r>
          </a:p>
          <a:p>
            <a:pPr>
              <a:lnSpc>
                <a:spcPct val="110000"/>
              </a:lnSpc>
            </a:pPr>
            <a:r>
              <a:rPr lang="tr-TR" sz="1600" dirty="0"/>
              <a:t>Duyurular / İlanlar: Seçilen deniz için denizcilere ilanlar ve o deniz hakkında önemli haberler. (Denizcilere İlanlar SHODB web sitesinden derlenmektedir)</a:t>
            </a:r>
          </a:p>
          <a:p>
            <a:pPr>
              <a:lnSpc>
                <a:spcPct val="110000"/>
              </a:lnSpc>
            </a:pPr>
            <a:r>
              <a:rPr lang="tr-TR" sz="1600" dirty="0"/>
              <a:t>Önemli telefonlar ve mevkiiler: Bu sayfalar da sistemde yer almaktadır. (Acil telefonlar, marinalar, servis sağlayıcı telefonları </a:t>
            </a:r>
            <a:r>
              <a:rPr lang="tr-TR" sz="1600" dirty="0" err="1"/>
              <a:t>vb</a:t>
            </a:r>
            <a:r>
              <a:rPr lang="tr-TR" sz="1600" dirty="0"/>
              <a:t>)</a:t>
            </a:r>
          </a:p>
          <a:p>
            <a:pPr>
              <a:lnSpc>
                <a:spcPct val="110000"/>
              </a:lnSpc>
            </a:pPr>
            <a:endParaRPr lang="tr-TR" sz="16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9370" y="1124813"/>
            <a:ext cx="2633910" cy="4036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109451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BC052280-388E-4151-A1EB-5236D4FCCA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xmlns="" id="{154D7E64-E74E-8294-4B8B-75D5F06FBB8F}"/>
              </a:ext>
            </a:extLst>
          </p:cNvPr>
          <p:cNvSpPr>
            <a:spLocks noGrp="1"/>
          </p:cNvSpPr>
          <p:nvPr>
            <p:ph type="title"/>
          </p:nvPr>
        </p:nvSpPr>
        <p:spPr>
          <a:xfrm>
            <a:off x="913796" y="927100"/>
            <a:ext cx="3418766" cy="4616450"/>
          </a:xfrm>
        </p:spPr>
        <p:txBody>
          <a:bodyPr>
            <a:normAutofit/>
          </a:bodyPr>
          <a:lstStyle/>
          <a:p>
            <a:r>
              <a:rPr lang="tr-TR" b="1" dirty="0"/>
              <a:t>Telsizle Haberleşme</a:t>
            </a:r>
            <a:endParaRPr lang="tr-TR" dirty="0"/>
          </a:p>
        </p:txBody>
      </p:sp>
      <p:cxnSp>
        <p:nvCxnSpPr>
          <p:cNvPr id="10" name="Straight Connector 9">
            <a:extLst>
              <a:ext uri="{FF2B5EF4-FFF2-40B4-BE49-F238E27FC236}">
                <a16:creationId xmlns:a16="http://schemas.microsoft.com/office/drawing/2014/main" xmlns="" id="{744251C3-E720-4363-8AF0-20AD319374F0}"/>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xmlns="" id="{8AC7F1A4-F7F3-72CD-BB72-6F2B7B42E981}"/>
              </a:ext>
            </a:extLst>
          </p:cNvPr>
          <p:cNvSpPr>
            <a:spLocks noGrp="1"/>
          </p:cNvSpPr>
          <p:nvPr>
            <p:ph idx="1"/>
          </p:nvPr>
        </p:nvSpPr>
        <p:spPr>
          <a:xfrm>
            <a:off x="4976029" y="971549"/>
            <a:ext cx="6291528" cy="4616450"/>
          </a:xfrm>
        </p:spPr>
        <p:txBody>
          <a:bodyPr anchor="ctr">
            <a:normAutofit/>
          </a:bodyPr>
          <a:lstStyle/>
          <a:p>
            <a:pPr>
              <a:lnSpc>
                <a:spcPct val="110000"/>
              </a:lnSpc>
            </a:pPr>
            <a:r>
              <a:rPr lang="tr-TR" sz="1400"/>
              <a:t>Denizde radyo dalgaları ile haberleşmenin ve bilgi akışı sağlamanın en pratik yöntemi VHF Deniz Bandı üzerinden yapılan telsiz görüşmeleridir. Ancak mesafesi geniş bir alanı kapsamaz.</a:t>
            </a:r>
          </a:p>
          <a:p>
            <a:pPr>
              <a:lnSpc>
                <a:spcPct val="110000"/>
              </a:lnSpc>
            </a:pPr>
            <a:r>
              <a:rPr lang="tr-TR" sz="1400"/>
              <a:t>VHF Deniz Bandı ortalama 12-17 deniz mili çapında bir alanda (Meteorolojik koşulara bağlı olarak bu menzil azalır veya artabilir) telsiz haberleşmesine olanak sağlar. Ancak dünya denizlerinde çok daha geniş menzilli başka sistemler de kullanılır.</a:t>
            </a:r>
          </a:p>
          <a:p>
            <a:pPr>
              <a:lnSpc>
                <a:spcPct val="110000"/>
              </a:lnSpc>
            </a:pPr>
            <a:r>
              <a:rPr lang="tr-TR" sz="1400"/>
              <a:t>DENİZ BÖLGELERİ Denizler, radyo haberleşmesinde bölümlere ayrılmıştır.</a:t>
            </a:r>
          </a:p>
          <a:p>
            <a:pPr>
              <a:lnSpc>
                <a:spcPct val="110000"/>
              </a:lnSpc>
            </a:pPr>
            <a:r>
              <a:rPr lang="tr-TR" sz="1400"/>
              <a:t>A1: Kıyıdan 20-30 millik mesafede VHF - DSC istasyonlarının duyulan mesafesi </a:t>
            </a:r>
          </a:p>
          <a:p>
            <a:pPr>
              <a:lnSpc>
                <a:spcPct val="110000"/>
              </a:lnSpc>
            </a:pPr>
            <a:r>
              <a:rPr lang="tr-TR" sz="1400"/>
              <a:t>A2: MF-DSC istasyonlarının duyulma mesafesidir, A1’ in bittiği yerde başlar ve 100 mile kadar çıkar.</a:t>
            </a:r>
          </a:p>
          <a:p>
            <a:pPr>
              <a:lnSpc>
                <a:spcPct val="110000"/>
              </a:lnSpc>
            </a:pPr>
            <a:r>
              <a:rPr lang="tr-TR" sz="1400"/>
              <a:t> A3, A4</a:t>
            </a:r>
          </a:p>
          <a:p>
            <a:pPr>
              <a:lnSpc>
                <a:spcPct val="110000"/>
              </a:lnSpc>
            </a:pPr>
            <a:endParaRPr lang="tr-TR" sz="1400"/>
          </a:p>
        </p:txBody>
      </p:sp>
    </p:spTree>
    <p:extLst>
      <p:ext uri="{BB962C8B-B14F-4D97-AF65-F5344CB8AC3E}">
        <p14:creationId xmlns:p14="http://schemas.microsoft.com/office/powerpoint/2010/main" val="303774118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xmlns="" name="Damask" id="{F9A299A0-33D0-4E0F-9F3F-7163E3744208}" vid="{746EEEEA-FB6A-406B-B510-531588D54811}"/>
    </a:ext>
  </a:extLst>
</a:theme>
</file>

<file path=ppt/theme/theme2.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993</TotalTime>
  <Words>1667</Words>
  <Application>Microsoft Office PowerPoint</Application>
  <PresentationFormat>Özel</PresentationFormat>
  <Paragraphs>95</Paragraphs>
  <Slides>24</Slides>
  <Notes>3</Notes>
  <HiddenSlides>0</HiddenSlides>
  <MMClips>0</MMClips>
  <ScaleCrop>false</ScaleCrop>
  <HeadingPairs>
    <vt:vector size="4" baseType="variant">
      <vt:variant>
        <vt:lpstr>Tema</vt:lpstr>
      </vt:variant>
      <vt:variant>
        <vt:i4>1</vt:i4>
      </vt:variant>
      <vt:variant>
        <vt:lpstr>Slayt Başlıkları</vt:lpstr>
      </vt:variant>
      <vt:variant>
        <vt:i4>24</vt:i4>
      </vt:variant>
    </vt:vector>
  </HeadingPairs>
  <TitlesOfParts>
    <vt:vector size="25" baseType="lpstr">
      <vt:lpstr>Damask</vt:lpstr>
      <vt:lpstr>Denizde Haberleşme ve Akustik Dalgalar  </vt:lpstr>
      <vt:lpstr>Denizde Haberleşme Nedir?</vt:lpstr>
      <vt:lpstr>Denizde haberleşme amaçlarI nelerdir?</vt:lpstr>
      <vt:lpstr>Denizde Haberleşme Yöntemleri</vt:lpstr>
      <vt:lpstr>Bayrak ve Flamalarla haberleşme</vt:lpstr>
      <vt:lpstr>PowerPoint Sunusu</vt:lpstr>
      <vt:lpstr>Cep telefonuyla haberleşme</vt:lpstr>
      <vt:lpstr>Cep telefonuyla haberleşme</vt:lpstr>
      <vt:lpstr>Telsizle Haberleşme</vt:lpstr>
      <vt:lpstr>VHF TELSİZİ </vt:lpstr>
      <vt:lpstr>VHF Frekans kuşağındaki yeri ve Telsiz kanalları</vt:lpstr>
      <vt:lpstr>NAVTEX ile bilgi alma</vt:lpstr>
      <vt:lpstr>NAVTEX ile bilgi alma</vt:lpstr>
      <vt:lpstr>Denizde haberleşme sorunları</vt:lpstr>
      <vt:lpstr>Akustik dalgalar nedir?</vt:lpstr>
      <vt:lpstr>Akustik dalga denklemi</vt:lpstr>
      <vt:lpstr>Denklem</vt:lpstr>
      <vt:lpstr>Akustik Dalgaları Kullanan Canlılar - Balinalar</vt:lpstr>
      <vt:lpstr>Akustik Dalgaları Kullanan Canlılar -Balinalar</vt:lpstr>
      <vt:lpstr>Akustik Dalgaları Kullanan Canlılar - Yunuslar</vt:lpstr>
      <vt:lpstr>Akustik Dalgaları Kullanan Canlılar - Yunuslar</vt:lpstr>
      <vt:lpstr>Akustik Dalgaları Kullanan Canlılar - Yarasalar</vt:lpstr>
      <vt:lpstr>Denizaltılar Akustik Dalgaları Nasıl Kullanır?</vt:lpstr>
      <vt:lpstr>Sorular</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Denizde Haberleşme ve Akustik Dalgalar  </dc:title>
  <dc:creator>İlke Cem AKIN</dc:creator>
  <cp:lastModifiedBy>EMRE ERTÜRK</cp:lastModifiedBy>
  <cp:revision>18</cp:revision>
  <dcterms:created xsi:type="dcterms:W3CDTF">2022-05-23T15:53:28Z</dcterms:created>
  <dcterms:modified xsi:type="dcterms:W3CDTF">2022-05-24T15:44:50Z</dcterms:modified>
</cp:coreProperties>
</file>

<file path=docProps/thumbnail.jpeg>
</file>